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</p:sldMasterIdLst>
  <p:notesMasterIdLst>
    <p:notesMasterId r:id="rId30"/>
  </p:notesMasterIdLst>
  <p:sldIdLst>
    <p:sldId id="306" r:id="rId2"/>
    <p:sldId id="307" r:id="rId3"/>
    <p:sldId id="308" r:id="rId4"/>
    <p:sldId id="311" r:id="rId5"/>
    <p:sldId id="309" r:id="rId6"/>
    <p:sldId id="310" r:id="rId7"/>
    <p:sldId id="312" r:id="rId8"/>
    <p:sldId id="320" r:id="rId9"/>
    <p:sldId id="319" r:id="rId10"/>
    <p:sldId id="313" r:id="rId11"/>
    <p:sldId id="314" r:id="rId12"/>
    <p:sldId id="316" r:id="rId13"/>
    <p:sldId id="318" r:id="rId14"/>
    <p:sldId id="317" r:id="rId15"/>
    <p:sldId id="327" r:id="rId16"/>
    <p:sldId id="315" r:id="rId17"/>
    <p:sldId id="278" r:id="rId18"/>
    <p:sldId id="279" r:id="rId19"/>
    <p:sldId id="277" r:id="rId20"/>
    <p:sldId id="322" r:id="rId21"/>
    <p:sldId id="281" r:id="rId22"/>
    <p:sldId id="280" r:id="rId23"/>
    <p:sldId id="297" r:id="rId24"/>
    <p:sldId id="323" r:id="rId25"/>
    <p:sldId id="324" r:id="rId26"/>
    <p:sldId id="326" r:id="rId27"/>
    <p:sldId id="321" r:id="rId28"/>
    <p:sldId id="328" r:id="rId29"/>
  </p:sldIdLst>
  <p:sldSz cx="10080625" cy="7559675"/>
  <p:notesSz cx="7559675" cy="10691813"/>
  <p:defaultTextStyle>
    <a:defPPr>
      <a:defRPr lang="en-GB"/>
    </a:defPPr>
    <a:lvl1pPr algn="l" defTabSz="449263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1pPr>
    <a:lvl2pPr marL="742950" indent="-285750" algn="l" defTabSz="449263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2pPr>
    <a:lvl3pPr marL="1143000" indent="-228600" algn="l" defTabSz="449263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3pPr>
    <a:lvl4pPr marL="1600200" indent="-228600" algn="l" defTabSz="449263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4pPr>
    <a:lvl5pPr marL="2057400" indent="-228600" algn="l" defTabSz="449263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5pPr>
    <a:lvl6pPr marL="22860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6pPr>
    <a:lvl7pPr marL="27432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7pPr>
    <a:lvl8pPr marL="32004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8pPr>
    <a:lvl9pPr marL="36576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81" userDrawn="1">
          <p15:clr>
            <a:srgbClr val="A4A3A4"/>
          </p15:clr>
        </p15:guide>
        <p15:guide id="2" pos="317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DU_HHYX_2299@sulid.hu" initials="E" lastIdx="1" clrIdx="0">
    <p:extLst>
      <p:ext uri="{19B8F6BF-5375-455C-9EA6-DF929625EA0E}">
        <p15:presenceInfo xmlns:p15="http://schemas.microsoft.com/office/powerpoint/2012/main" userId="EDU_HHYX_2299@sulid.hu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E5E00"/>
    <a:srgbClr val="013334"/>
    <a:srgbClr val="E6E6E6"/>
    <a:srgbClr val="99FF99"/>
    <a:srgbClr val="6699FF"/>
    <a:srgbClr val="00FFFF"/>
    <a:srgbClr val="66FF66"/>
    <a:srgbClr val="FF66FF"/>
    <a:srgbClr val="FF7C80"/>
    <a:srgbClr val="33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Közepesen sötét stílus 2 – 1. jelölőszín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483" autoAdjust="0"/>
    <p:restoredTop sz="92101" autoAdjust="0"/>
  </p:normalViewPr>
  <p:slideViewPr>
    <p:cSldViewPr>
      <p:cViewPr varScale="1">
        <p:scale>
          <a:sx n="61" d="100"/>
          <a:sy n="61" d="100"/>
        </p:scale>
        <p:origin x="1398" y="84"/>
      </p:cViewPr>
      <p:guideLst>
        <p:guide orient="horz" pos="2381"/>
        <p:guide pos="3175"/>
      </p:guideLst>
    </p:cSldViewPr>
  </p:slideViewPr>
  <p:outlineViewPr>
    <p:cViewPr varScale="1">
      <p:scale>
        <a:sx n="170" d="200"/>
        <a:sy n="170" d="200"/>
      </p:scale>
      <p:origin x="-780" y="-84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AutoShape 1"/>
          <p:cNvSpPr>
            <a:spLocks noChangeArrowheads="1"/>
          </p:cNvSpPr>
          <p:nvPr/>
        </p:nvSpPr>
        <p:spPr bwMode="auto">
          <a:xfrm>
            <a:off x="0" y="0"/>
            <a:ext cx="7559675" cy="1069181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360" cap="sq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u-HU" altLang="hu-HU"/>
          </a:p>
        </p:txBody>
      </p:sp>
      <p:sp>
        <p:nvSpPr>
          <p:cNvPr id="15363" name="AutoShape 2"/>
          <p:cNvSpPr>
            <a:spLocks noChangeArrowheads="1"/>
          </p:cNvSpPr>
          <p:nvPr/>
        </p:nvSpPr>
        <p:spPr bwMode="auto">
          <a:xfrm>
            <a:off x="0" y="0"/>
            <a:ext cx="7559675" cy="1069181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u-HU" altLang="hu-HU"/>
          </a:p>
        </p:txBody>
      </p:sp>
      <p:sp>
        <p:nvSpPr>
          <p:cNvPr id="15364" name="AutoShape 3"/>
          <p:cNvSpPr>
            <a:spLocks noChangeArrowheads="1"/>
          </p:cNvSpPr>
          <p:nvPr/>
        </p:nvSpPr>
        <p:spPr bwMode="auto">
          <a:xfrm>
            <a:off x="0" y="0"/>
            <a:ext cx="7559675" cy="1069181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u-HU" altLang="hu-HU"/>
          </a:p>
        </p:txBody>
      </p:sp>
      <p:sp>
        <p:nvSpPr>
          <p:cNvPr id="15365" name="AutoShape 4"/>
          <p:cNvSpPr>
            <a:spLocks noChangeArrowheads="1"/>
          </p:cNvSpPr>
          <p:nvPr/>
        </p:nvSpPr>
        <p:spPr bwMode="auto">
          <a:xfrm>
            <a:off x="0" y="0"/>
            <a:ext cx="7559675" cy="1069181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u-HU" altLang="hu-HU"/>
          </a:p>
        </p:txBody>
      </p:sp>
      <p:sp>
        <p:nvSpPr>
          <p:cNvPr id="15366" name="AutoShape 5"/>
          <p:cNvSpPr>
            <a:spLocks noChangeArrowheads="1"/>
          </p:cNvSpPr>
          <p:nvPr/>
        </p:nvSpPr>
        <p:spPr bwMode="auto">
          <a:xfrm>
            <a:off x="0" y="0"/>
            <a:ext cx="7559675" cy="1069181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u-HU" altLang="hu-HU"/>
          </a:p>
        </p:txBody>
      </p:sp>
      <p:sp>
        <p:nvSpPr>
          <p:cNvPr id="15367" name="AutoShape 6"/>
          <p:cNvSpPr>
            <a:spLocks noChangeArrowheads="1"/>
          </p:cNvSpPr>
          <p:nvPr/>
        </p:nvSpPr>
        <p:spPr bwMode="auto">
          <a:xfrm>
            <a:off x="0" y="0"/>
            <a:ext cx="7559675" cy="1069181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u-HU" altLang="hu-HU"/>
          </a:p>
        </p:txBody>
      </p:sp>
      <p:sp>
        <p:nvSpPr>
          <p:cNvPr id="15368" name="AutoShape 7"/>
          <p:cNvSpPr>
            <a:spLocks noChangeArrowheads="1"/>
          </p:cNvSpPr>
          <p:nvPr/>
        </p:nvSpPr>
        <p:spPr bwMode="auto">
          <a:xfrm>
            <a:off x="0" y="0"/>
            <a:ext cx="7559675" cy="1069181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u-HU" altLang="hu-HU"/>
          </a:p>
        </p:txBody>
      </p:sp>
      <p:sp>
        <p:nvSpPr>
          <p:cNvPr id="15369" name="AutoShape 8"/>
          <p:cNvSpPr>
            <a:spLocks noChangeArrowheads="1"/>
          </p:cNvSpPr>
          <p:nvPr/>
        </p:nvSpPr>
        <p:spPr bwMode="auto">
          <a:xfrm>
            <a:off x="0" y="0"/>
            <a:ext cx="7559675" cy="1069181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u-HU" altLang="hu-HU"/>
          </a:p>
        </p:txBody>
      </p:sp>
      <p:sp>
        <p:nvSpPr>
          <p:cNvPr id="15370" name="AutoShape 9"/>
          <p:cNvSpPr>
            <a:spLocks noChangeArrowheads="1"/>
          </p:cNvSpPr>
          <p:nvPr/>
        </p:nvSpPr>
        <p:spPr bwMode="auto">
          <a:xfrm>
            <a:off x="0" y="0"/>
            <a:ext cx="7559675" cy="1069181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u-HU" altLang="hu-HU"/>
          </a:p>
        </p:txBody>
      </p:sp>
      <p:sp>
        <p:nvSpPr>
          <p:cNvPr id="15371" name="AutoShape 10"/>
          <p:cNvSpPr>
            <a:spLocks noChangeArrowheads="1"/>
          </p:cNvSpPr>
          <p:nvPr/>
        </p:nvSpPr>
        <p:spPr bwMode="auto">
          <a:xfrm>
            <a:off x="0" y="0"/>
            <a:ext cx="7559675" cy="1069181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u-HU" altLang="hu-HU"/>
          </a:p>
        </p:txBody>
      </p:sp>
      <p:sp>
        <p:nvSpPr>
          <p:cNvPr id="15372" name="AutoShape 11"/>
          <p:cNvSpPr>
            <a:spLocks noChangeArrowheads="1"/>
          </p:cNvSpPr>
          <p:nvPr/>
        </p:nvSpPr>
        <p:spPr bwMode="auto">
          <a:xfrm>
            <a:off x="0" y="0"/>
            <a:ext cx="7559675" cy="1069181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u-HU" altLang="hu-HU"/>
          </a:p>
        </p:txBody>
      </p:sp>
      <p:sp>
        <p:nvSpPr>
          <p:cNvPr id="15373" name="AutoShape 12"/>
          <p:cNvSpPr>
            <a:spLocks noChangeArrowheads="1"/>
          </p:cNvSpPr>
          <p:nvPr/>
        </p:nvSpPr>
        <p:spPr bwMode="auto">
          <a:xfrm>
            <a:off x="0" y="0"/>
            <a:ext cx="7559675" cy="1069181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u-HU" altLang="hu-HU"/>
          </a:p>
        </p:txBody>
      </p:sp>
      <p:sp>
        <p:nvSpPr>
          <p:cNvPr id="15374" name="AutoShape 13"/>
          <p:cNvSpPr>
            <a:spLocks noChangeArrowheads="1"/>
          </p:cNvSpPr>
          <p:nvPr/>
        </p:nvSpPr>
        <p:spPr bwMode="auto">
          <a:xfrm>
            <a:off x="0" y="0"/>
            <a:ext cx="7559675" cy="1069181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u-HU" altLang="hu-HU"/>
          </a:p>
        </p:txBody>
      </p:sp>
      <p:sp>
        <p:nvSpPr>
          <p:cNvPr id="15375" name="AutoShape 14"/>
          <p:cNvSpPr>
            <a:spLocks noChangeArrowheads="1"/>
          </p:cNvSpPr>
          <p:nvPr/>
        </p:nvSpPr>
        <p:spPr bwMode="auto">
          <a:xfrm>
            <a:off x="0" y="0"/>
            <a:ext cx="7559675" cy="1069181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u-HU" altLang="hu-HU"/>
          </a:p>
        </p:txBody>
      </p:sp>
      <p:sp>
        <p:nvSpPr>
          <p:cNvPr id="15376" name="AutoShape 15"/>
          <p:cNvSpPr>
            <a:spLocks noChangeArrowheads="1"/>
          </p:cNvSpPr>
          <p:nvPr/>
        </p:nvSpPr>
        <p:spPr bwMode="auto">
          <a:xfrm>
            <a:off x="0" y="0"/>
            <a:ext cx="7559675" cy="1069181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u-HU" altLang="hu-HU"/>
          </a:p>
        </p:txBody>
      </p:sp>
      <p:sp>
        <p:nvSpPr>
          <p:cNvPr id="15377" name="AutoShape 16"/>
          <p:cNvSpPr>
            <a:spLocks noChangeArrowheads="1"/>
          </p:cNvSpPr>
          <p:nvPr/>
        </p:nvSpPr>
        <p:spPr bwMode="auto">
          <a:xfrm>
            <a:off x="0" y="0"/>
            <a:ext cx="7559675" cy="1069181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u-HU" altLang="hu-HU"/>
          </a:p>
        </p:txBody>
      </p:sp>
      <p:sp>
        <p:nvSpPr>
          <p:cNvPr id="15378" name="AutoShape 17"/>
          <p:cNvSpPr>
            <a:spLocks noChangeArrowheads="1"/>
          </p:cNvSpPr>
          <p:nvPr/>
        </p:nvSpPr>
        <p:spPr bwMode="auto">
          <a:xfrm>
            <a:off x="0" y="0"/>
            <a:ext cx="7559675" cy="1069181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u-HU" altLang="hu-HU"/>
          </a:p>
        </p:txBody>
      </p:sp>
      <p:sp>
        <p:nvSpPr>
          <p:cNvPr id="15379" name="AutoShape 18"/>
          <p:cNvSpPr>
            <a:spLocks noChangeArrowheads="1"/>
          </p:cNvSpPr>
          <p:nvPr/>
        </p:nvSpPr>
        <p:spPr bwMode="auto">
          <a:xfrm>
            <a:off x="0" y="0"/>
            <a:ext cx="7559675" cy="1069181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u-HU" altLang="hu-HU"/>
          </a:p>
        </p:txBody>
      </p:sp>
      <p:sp>
        <p:nvSpPr>
          <p:cNvPr id="15380" name="AutoShape 19"/>
          <p:cNvSpPr>
            <a:spLocks noChangeArrowheads="1"/>
          </p:cNvSpPr>
          <p:nvPr/>
        </p:nvSpPr>
        <p:spPr bwMode="auto">
          <a:xfrm>
            <a:off x="0" y="0"/>
            <a:ext cx="7559675" cy="1069181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u-HU" altLang="hu-HU"/>
          </a:p>
        </p:txBody>
      </p:sp>
      <p:sp>
        <p:nvSpPr>
          <p:cNvPr id="15381" name="AutoShape 20"/>
          <p:cNvSpPr>
            <a:spLocks noChangeArrowheads="1"/>
          </p:cNvSpPr>
          <p:nvPr/>
        </p:nvSpPr>
        <p:spPr bwMode="auto">
          <a:xfrm>
            <a:off x="0" y="0"/>
            <a:ext cx="7559675" cy="1069181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u-HU" altLang="hu-HU"/>
          </a:p>
        </p:txBody>
      </p:sp>
      <p:sp>
        <p:nvSpPr>
          <p:cNvPr id="15382" name="AutoShape 21"/>
          <p:cNvSpPr>
            <a:spLocks noChangeArrowheads="1"/>
          </p:cNvSpPr>
          <p:nvPr/>
        </p:nvSpPr>
        <p:spPr bwMode="auto">
          <a:xfrm>
            <a:off x="0" y="0"/>
            <a:ext cx="7559675" cy="1069181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u-HU" altLang="hu-HU"/>
          </a:p>
        </p:txBody>
      </p:sp>
      <p:sp>
        <p:nvSpPr>
          <p:cNvPr id="15383" name="AutoShape 22"/>
          <p:cNvSpPr>
            <a:spLocks noChangeArrowheads="1"/>
          </p:cNvSpPr>
          <p:nvPr/>
        </p:nvSpPr>
        <p:spPr bwMode="auto">
          <a:xfrm>
            <a:off x="0" y="0"/>
            <a:ext cx="7559675" cy="1069181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u-HU" altLang="hu-HU"/>
          </a:p>
        </p:txBody>
      </p:sp>
      <p:sp>
        <p:nvSpPr>
          <p:cNvPr id="15384" name="AutoShape 23"/>
          <p:cNvSpPr>
            <a:spLocks noChangeArrowheads="1"/>
          </p:cNvSpPr>
          <p:nvPr/>
        </p:nvSpPr>
        <p:spPr bwMode="auto">
          <a:xfrm>
            <a:off x="0" y="0"/>
            <a:ext cx="7559675" cy="1069181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u-HU" altLang="hu-HU"/>
          </a:p>
        </p:txBody>
      </p:sp>
      <p:sp>
        <p:nvSpPr>
          <p:cNvPr id="15385" name="AutoShape 24"/>
          <p:cNvSpPr>
            <a:spLocks noChangeArrowheads="1"/>
          </p:cNvSpPr>
          <p:nvPr/>
        </p:nvSpPr>
        <p:spPr bwMode="auto">
          <a:xfrm>
            <a:off x="0" y="0"/>
            <a:ext cx="7559675" cy="1069181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u-HU" altLang="hu-HU"/>
          </a:p>
        </p:txBody>
      </p:sp>
      <p:sp>
        <p:nvSpPr>
          <p:cNvPr id="15386" name="AutoShape 25"/>
          <p:cNvSpPr>
            <a:spLocks noChangeArrowheads="1"/>
          </p:cNvSpPr>
          <p:nvPr/>
        </p:nvSpPr>
        <p:spPr bwMode="auto">
          <a:xfrm>
            <a:off x="0" y="0"/>
            <a:ext cx="7559675" cy="1069181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u-HU" altLang="hu-HU"/>
          </a:p>
        </p:txBody>
      </p:sp>
      <p:sp>
        <p:nvSpPr>
          <p:cNvPr id="15387" name="Rectangle 26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03837" cy="3967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sp>
      <p:sp>
        <p:nvSpPr>
          <p:cNvPr id="2075" name="Rectangle 27"/>
          <p:cNvSpPr>
            <a:spLocks noGrp="1" noChangeArrowheads="1"/>
          </p:cNvSpPr>
          <p:nvPr>
            <p:ph type="body"/>
          </p:nvPr>
        </p:nvSpPr>
        <p:spPr bwMode="auto">
          <a:xfrm>
            <a:off x="755650" y="5078413"/>
            <a:ext cx="6007100" cy="4770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noProof="0"/>
          </a:p>
        </p:txBody>
      </p:sp>
      <p:sp>
        <p:nvSpPr>
          <p:cNvPr id="2076" name="Rectangle 28"/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3240088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95000"/>
              </a:lnSpc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smtClean="0">
                <a:solidFill>
                  <a:srgbClr val="000000"/>
                </a:solidFill>
                <a:latin typeface="Times New Roman" pitchFamily="16" charset="0"/>
                <a:ea typeface="Microsoft YaHei" charset="-122"/>
                <a:cs typeface="Segoe UI" charset="0"/>
              </a:defRPr>
            </a:lvl1pPr>
          </a:lstStyle>
          <a:p>
            <a:pPr>
              <a:defRPr/>
            </a:pPr>
            <a:endParaRPr lang="hu-HU"/>
          </a:p>
        </p:txBody>
      </p:sp>
      <p:sp>
        <p:nvSpPr>
          <p:cNvPr id="2077" name="Rectangle 29"/>
          <p:cNvSpPr>
            <a:spLocks noGrp="1" noChangeArrowheads="1"/>
          </p:cNvSpPr>
          <p:nvPr>
            <p:ph type="dt"/>
          </p:nvPr>
        </p:nvSpPr>
        <p:spPr bwMode="auto">
          <a:xfrm>
            <a:off x="4278313" y="0"/>
            <a:ext cx="3240087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5000"/>
              </a:lnSpc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smtClean="0">
                <a:solidFill>
                  <a:srgbClr val="000000"/>
                </a:solidFill>
                <a:latin typeface="Times New Roman" pitchFamily="16" charset="0"/>
                <a:ea typeface="Microsoft YaHei" charset="-122"/>
                <a:cs typeface="Segoe UI" charset="0"/>
              </a:defRPr>
            </a:lvl1pPr>
          </a:lstStyle>
          <a:p>
            <a:pPr>
              <a:defRPr/>
            </a:pPr>
            <a:endParaRPr lang="hu-HU"/>
          </a:p>
        </p:txBody>
      </p:sp>
      <p:sp>
        <p:nvSpPr>
          <p:cNvPr id="2078" name="Rectangle 30"/>
          <p:cNvSpPr>
            <a:spLocks noGrp="1" noChangeArrowheads="1"/>
          </p:cNvSpPr>
          <p:nvPr>
            <p:ph type="ftr"/>
          </p:nvPr>
        </p:nvSpPr>
        <p:spPr bwMode="auto">
          <a:xfrm>
            <a:off x="0" y="10155238"/>
            <a:ext cx="3240088" cy="493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lnSpc>
                <a:spcPct val="95000"/>
              </a:lnSpc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smtClean="0">
                <a:solidFill>
                  <a:srgbClr val="000000"/>
                </a:solidFill>
                <a:latin typeface="Times New Roman" pitchFamily="16" charset="0"/>
                <a:ea typeface="Microsoft YaHei" charset="-122"/>
                <a:cs typeface="Segoe UI" charset="0"/>
              </a:defRPr>
            </a:lvl1pPr>
          </a:lstStyle>
          <a:p>
            <a:pPr>
              <a:defRPr/>
            </a:pPr>
            <a:endParaRPr lang="hu-HU"/>
          </a:p>
        </p:txBody>
      </p:sp>
      <p:sp>
        <p:nvSpPr>
          <p:cNvPr id="2079" name="Rectangle 31"/>
          <p:cNvSpPr>
            <a:spLocks noGrp="1" noChangeArrowheads="1"/>
          </p:cNvSpPr>
          <p:nvPr>
            <p:ph type="sldNum"/>
          </p:nvPr>
        </p:nvSpPr>
        <p:spPr bwMode="auto">
          <a:xfrm>
            <a:off x="4278313" y="10155238"/>
            <a:ext cx="3240087" cy="493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95000"/>
              </a:lnSpc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  <a:cs typeface="Segoe UI" panose="020B0502040204020203" pitchFamily="34" charset="0"/>
              </a:defRPr>
            </a:lvl1pPr>
          </a:lstStyle>
          <a:p>
            <a:fld id="{5B89D3BD-8DC2-47A2-94D2-0B25ACD26C48}" type="slidenum">
              <a:rPr lang="hu-HU" altLang="hu-HU"/>
              <a:pPr/>
              <a:t>‹#›</a:t>
            </a:fld>
            <a:endParaRPr lang="hu-HU" altLang="hu-H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1pPr>
    <a:lvl2pPr marL="742950" indent="-28575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2pPr>
    <a:lvl3pPr marL="11430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3pPr>
    <a:lvl4pPr marL="16002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4pPr>
    <a:lvl5pPr marL="20574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31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 eaLnBrk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 eaLnBrk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 eaLnBrk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 eaLnBrk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/>
            <a:fld id="{EF803296-0399-4B32-9067-2BFD8F975E60}" type="slidenum">
              <a:rPr lang="hu-HU" altLang="hu-HU">
                <a:solidFill>
                  <a:srgbClr val="000000"/>
                </a:solidFill>
                <a:latin typeface="Times New Roman" panose="02020603050405020304" pitchFamily="18" charset="0"/>
              </a:rPr>
              <a:pPr eaLnBrk="1"/>
              <a:t>4</a:t>
            </a:fld>
            <a:endParaRPr lang="hu-HU" altLang="hu-HU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7411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7412" name="Text Box 2"/>
          <p:cNvSpPr txBox="1">
            <a:spLocks noChangeArrowheads="1"/>
          </p:cNvSpPr>
          <p:nvPr/>
        </p:nvSpPr>
        <p:spPr bwMode="auto">
          <a:xfrm>
            <a:off x="755650" y="5078413"/>
            <a:ext cx="6016625" cy="4779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4387672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31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 eaLnBrk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 eaLnBrk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 eaLnBrk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 eaLnBrk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/>
            <a:fld id="{EF803296-0399-4B32-9067-2BFD8F975E60}" type="slidenum">
              <a:rPr lang="hu-HU" altLang="hu-HU">
                <a:solidFill>
                  <a:srgbClr val="000000"/>
                </a:solidFill>
                <a:latin typeface="Times New Roman" panose="02020603050405020304" pitchFamily="18" charset="0"/>
              </a:rPr>
              <a:pPr eaLnBrk="1"/>
              <a:t>18</a:t>
            </a:fld>
            <a:endParaRPr lang="hu-HU" altLang="hu-HU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7411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7412" name="Text Box 2"/>
          <p:cNvSpPr txBox="1">
            <a:spLocks noChangeArrowheads="1"/>
          </p:cNvSpPr>
          <p:nvPr/>
        </p:nvSpPr>
        <p:spPr bwMode="auto">
          <a:xfrm>
            <a:off x="755650" y="5078413"/>
            <a:ext cx="6016625" cy="4779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17057265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31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 eaLnBrk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 eaLnBrk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 eaLnBrk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 eaLnBrk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/>
            <a:fld id="{EF803296-0399-4B32-9067-2BFD8F975E60}" type="slidenum">
              <a:rPr lang="hu-HU" altLang="hu-HU">
                <a:solidFill>
                  <a:srgbClr val="000000"/>
                </a:solidFill>
                <a:latin typeface="Times New Roman" panose="02020603050405020304" pitchFamily="18" charset="0"/>
              </a:rPr>
              <a:pPr eaLnBrk="1"/>
              <a:t>19</a:t>
            </a:fld>
            <a:endParaRPr lang="hu-HU" altLang="hu-HU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7411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7412" name="Text Box 2"/>
          <p:cNvSpPr txBox="1">
            <a:spLocks noChangeArrowheads="1"/>
          </p:cNvSpPr>
          <p:nvPr/>
        </p:nvSpPr>
        <p:spPr bwMode="auto">
          <a:xfrm>
            <a:off x="755650" y="5078413"/>
            <a:ext cx="6016625" cy="4779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20649680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31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 eaLnBrk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 eaLnBrk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 eaLnBrk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 eaLnBrk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/>
            <a:fld id="{EF803296-0399-4B32-9067-2BFD8F975E60}" type="slidenum">
              <a:rPr lang="hu-HU" altLang="hu-HU">
                <a:solidFill>
                  <a:srgbClr val="000000"/>
                </a:solidFill>
                <a:latin typeface="Times New Roman" panose="02020603050405020304" pitchFamily="18" charset="0"/>
              </a:rPr>
              <a:pPr eaLnBrk="1"/>
              <a:t>21</a:t>
            </a:fld>
            <a:endParaRPr lang="hu-HU" altLang="hu-HU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7411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7412" name="Text Box 2"/>
          <p:cNvSpPr txBox="1">
            <a:spLocks noChangeArrowheads="1"/>
          </p:cNvSpPr>
          <p:nvPr/>
        </p:nvSpPr>
        <p:spPr bwMode="auto">
          <a:xfrm>
            <a:off x="755650" y="5078413"/>
            <a:ext cx="6016625" cy="4779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14323245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31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 eaLnBrk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 eaLnBrk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 eaLnBrk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 eaLnBrk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/>
            <a:fld id="{EF803296-0399-4B32-9067-2BFD8F975E60}" type="slidenum">
              <a:rPr lang="hu-HU" altLang="hu-HU">
                <a:solidFill>
                  <a:srgbClr val="000000"/>
                </a:solidFill>
                <a:latin typeface="Times New Roman" panose="02020603050405020304" pitchFamily="18" charset="0"/>
              </a:rPr>
              <a:pPr eaLnBrk="1"/>
              <a:t>22</a:t>
            </a:fld>
            <a:endParaRPr lang="hu-HU" altLang="hu-HU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7411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7412" name="Text Box 2"/>
          <p:cNvSpPr txBox="1">
            <a:spLocks noChangeArrowheads="1"/>
          </p:cNvSpPr>
          <p:nvPr/>
        </p:nvSpPr>
        <p:spPr bwMode="auto">
          <a:xfrm>
            <a:off x="755650" y="5078413"/>
            <a:ext cx="6016625" cy="4779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27325836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31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 eaLnBrk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 eaLnBrk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 eaLnBrk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 eaLnBrk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/>
            <a:fld id="{EF803296-0399-4B32-9067-2BFD8F975E60}" type="slidenum">
              <a:rPr lang="hu-HU" altLang="hu-HU">
                <a:solidFill>
                  <a:srgbClr val="000000"/>
                </a:solidFill>
                <a:latin typeface="Times New Roman" panose="02020603050405020304" pitchFamily="18" charset="0"/>
              </a:rPr>
              <a:pPr eaLnBrk="1"/>
              <a:t>23</a:t>
            </a:fld>
            <a:endParaRPr lang="hu-HU" altLang="hu-HU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7411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7412" name="Text Box 2"/>
          <p:cNvSpPr txBox="1">
            <a:spLocks noChangeArrowheads="1"/>
          </p:cNvSpPr>
          <p:nvPr/>
        </p:nvSpPr>
        <p:spPr bwMode="auto">
          <a:xfrm>
            <a:off x="755650" y="5078413"/>
            <a:ext cx="6016625" cy="4779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42406513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31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 eaLnBrk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 eaLnBrk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 eaLnBrk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 eaLnBrk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/>
            <a:fld id="{EF803296-0399-4B32-9067-2BFD8F975E60}" type="slidenum">
              <a:rPr lang="hu-HU" altLang="hu-HU">
                <a:solidFill>
                  <a:srgbClr val="000000"/>
                </a:solidFill>
                <a:latin typeface="Times New Roman" panose="02020603050405020304" pitchFamily="18" charset="0"/>
              </a:rPr>
              <a:pPr eaLnBrk="1"/>
              <a:t>5</a:t>
            </a:fld>
            <a:endParaRPr lang="hu-HU" altLang="hu-HU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7411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7412" name="Text Box 2"/>
          <p:cNvSpPr txBox="1">
            <a:spLocks noChangeArrowheads="1"/>
          </p:cNvSpPr>
          <p:nvPr/>
        </p:nvSpPr>
        <p:spPr bwMode="auto">
          <a:xfrm>
            <a:off x="755650" y="5078413"/>
            <a:ext cx="6016625" cy="4779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21159815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31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 eaLnBrk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 eaLnBrk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 eaLnBrk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 eaLnBrk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/>
            <a:fld id="{EF803296-0399-4B32-9067-2BFD8F975E60}" type="slidenum">
              <a:rPr lang="hu-HU" altLang="hu-HU">
                <a:solidFill>
                  <a:srgbClr val="000000"/>
                </a:solidFill>
                <a:latin typeface="Times New Roman" panose="02020603050405020304" pitchFamily="18" charset="0"/>
              </a:rPr>
              <a:pPr eaLnBrk="1"/>
              <a:t>6</a:t>
            </a:fld>
            <a:endParaRPr lang="hu-HU" altLang="hu-HU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7411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7412" name="Text Box 2"/>
          <p:cNvSpPr txBox="1">
            <a:spLocks noChangeArrowheads="1"/>
          </p:cNvSpPr>
          <p:nvPr/>
        </p:nvSpPr>
        <p:spPr bwMode="auto">
          <a:xfrm>
            <a:off x="755650" y="5078413"/>
            <a:ext cx="6016625" cy="4779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38913816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31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 eaLnBrk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 eaLnBrk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 eaLnBrk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 eaLnBrk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/>
            <a:fld id="{EF803296-0399-4B32-9067-2BFD8F975E60}" type="slidenum">
              <a:rPr lang="hu-HU" altLang="hu-HU">
                <a:solidFill>
                  <a:srgbClr val="000000"/>
                </a:solidFill>
                <a:latin typeface="Times New Roman" panose="02020603050405020304" pitchFamily="18" charset="0"/>
              </a:rPr>
              <a:pPr eaLnBrk="1"/>
              <a:t>7</a:t>
            </a:fld>
            <a:endParaRPr lang="hu-HU" altLang="hu-HU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7411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7412" name="Text Box 2"/>
          <p:cNvSpPr txBox="1">
            <a:spLocks noChangeArrowheads="1"/>
          </p:cNvSpPr>
          <p:nvPr/>
        </p:nvSpPr>
        <p:spPr bwMode="auto">
          <a:xfrm>
            <a:off x="755650" y="5078413"/>
            <a:ext cx="6016625" cy="4779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1666339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31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 eaLnBrk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 eaLnBrk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 eaLnBrk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 eaLnBrk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/>
            <a:fld id="{EF803296-0399-4B32-9067-2BFD8F975E60}" type="slidenum">
              <a:rPr lang="hu-HU" altLang="hu-HU">
                <a:solidFill>
                  <a:srgbClr val="000000"/>
                </a:solidFill>
                <a:latin typeface="Times New Roman" panose="02020603050405020304" pitchFamily="18" charset="0"/>
              </a:rPr>
              <a:pPr eaLnBrk="1"/>
              <a:t>8</a:t>
            </a:fld>
            <a:endParaRPr lang="hu-HU" altLang="hu-HU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7411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7412" name="Text Box 2"/>
          <p:cNvSpPr txBox="1">
            <a:spLocks noChangeArrowheads="1"/>
          </p:cNvSpPr>
          <p:nvPr/>
        </p:nvSpPr>
        <p:spPr bwMode="auto">
          <a:xfrm>
            <a:off x="755650" y="5078413"/>
            <a:ext cx="6016625" cy="4779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39397074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31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 eaLnBrk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 eaLnBrk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 eaLnBrk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 eaLnBrk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/>
            <a:fld id="{EF803296-0399-4B32-9067-2BFD8F975E60}" type="slidenum">
              <a:rPr lang="hu-HU" altLang="hu-HU">
                <a:solidFill>
                  <a:srgbClr val="000000"/>
                </a:solidFill>
                <a:latin typeface="Times New Roman" panose="02020603050405020304" pitchFamily="18" charset="0"/>
              </a:rPr>
              <a:pPr eaLnBrk="1"/>
              <a:t>9</a:t>
            </a:fld>
            <a:endParaRPr lang="hu-HU" altLang="hu-HU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7411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7412" name="Text Box 2"/>
          <p:cNvSpPr txBox="1">
            <a:spLocks noChangeArrowheads="1"/>
          </p:cNvSpPr>
          <p:nvPr/>
        </p:nvSpPr>
        <p:spPr bwMode="auto">
          <a:xfrm>
            <a:off x="755650" y="5078413"/>
            <a:ext cx="6016625" cy="4779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37980713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31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 eaLnBrk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 eaLnBrk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 eaLnBrk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 eaLnBrk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/>
            <a:fld id="{EF803296-0399-4B32-9067-2BFD8F975E60}" type="slidenum">
              <a:rPr lang="hu-HU" altLang="hu-HU">
                <a:solidFill>
                  <a:srgbClr val="000000"/>
                </a:solidFill>
                <a:latin typeface="Times New Roman" panose="02020603050405020304" pitchFamily="18" charset="0"/>
              </a:rPr>
              <a:pPr eaLnBrk="1"/>
              <a:t>12</a:t>
            </a:fld>
            <a:endParaRPr lang="hu-HU" altLang="hu-HU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7411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7412" name="Text Box 2"/>
          <p:cNvSpPr txBox="1">
            <a:spLocks noChangeArrowheads="1"/>
          </p:cNvSpPr>
          <p:nvPr/>
        </p:nvSpPr>
        <p:spPr bwMode="auto">
          <a:xfrm>
            <a:off x="755650" y="5078413"/>
            <a:ext cx="6016625" cy="4779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33443100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31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 eaLnBrk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 eaLnBrk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 eaLnBrk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 eaLnBrk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/>
            <a:fld id="{EF803296-0399-4B32-9067-2BFD8F975E60}" type="slidenum">
              <a:rPr lang="hu-HU" altLang="hu-HU">
                <a:solidFill>
                  <a:srgbClr val="000000"/>
                </a:solidFill>
                <a:latin typeface="Times New Roman" panose="02020603050405020304" pitchFamily="18" charset="0"/>
              </a:rPr>
              <a:pPr eaLnBrk="1"/>
              <a:t>14</a:t>
            </a:fld>
            <a:endParaRPr lang="hu-HU" altLang="hu-HU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7411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7412" name="Text Box 2"/>
          <p:cNvSpPr txBox="1">
            <a:spLocks noChangeArrowheads="1"/>
          </p:cNvSpPr>
          <p:nvPr/>
        </p:nvSpPr>
        <p:spPr bwMode="auto">
          <a:xfrm>
            <a:off x="755650" y="5078413"/>
            <a:ext cx="6016625" cy="4779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26000651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31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 eaLnBrk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 eaLnBrk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 eaLnBrk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 eaLnBrk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/>
            <a:fld id="{EF803296-0399-4B32-9067-2BFD8F975E60}" type="slidenum">
              <a:rPr lang="hu-HU" altLang="hu-HU">
                <a:solidFill>
                  <a:srgbClr val="000000"/>
                </a:solidFill>
                <a:latin typeface="Times New Roman" panose="02020603050405020304" pitchFamily="18" charset="0"/>
              </a:rPr>
              <a:pPr eaLnBrk="1"/>
              <a:t>17</a:t>
            </a:fld>
            <a:endParaRPr lang="hu-HU" altLang="hu-HU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7411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7412" name="Text Box 2"/>
          <p:cNvSpPr txBox="1">
            <a:spLocks noChangeArrowheads="1"/>
          </p:cNvSpPr>
          <p:nvPr/>
        </p:nvSpPr>
        <p:spPr bwMode="auto">
          <a:xfrm>
            <a:off x="755650" y="5078413"/>
            <a:ext cx="6016625" cy="4779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13337621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5650" y="2347913"/>
            <a:ext cx="8569325" cy="16208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2888" y="4283075"/>
            <a:ext cx="7056437" cy="1931988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6E7B6DC-653A-4921-895D-FD6C3771F6CC}" type="slidenum">
              <a:rPr lang="hu-HU" altLang="hu-HU"/>
              <a:pPr/>
              <a:t>‹#›</a:t>
            </a:fld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1551210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switch dir="r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E75B490-1F72-4DB4-A75C-3CB9B2009343}" type="slidenum">
              <a:rPr lang="hu-HU" altLang="hu-HU"/>
              <a:pPr/>
              <a:t>‹#›</a:t>
            </a:fld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3110394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switch dir="r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275513" y="284163"/>
            <a:ext cx="2257425" cy="58451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3238" y="284163"/>
            <a:ext cx="6619875" cy="58451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BD7F519-EAA4-4B22-B9E1-6668B4D11F88}" type="slidenum">
              <a:rPr lang="hu-HU" altLang="hu-HU"/>
              <a:pPr/>
              <a:t>‹#›</a:t>
            </a:fld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2779639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switch dir="r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38" y="284163"/>
            <a:ext cx="9029700" cy="12382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DF2BD47-6B59-4A7D-8535-21A16E6B1DC2}" type="slidenum">
              <a:rPr lang="hu-HU" altLang="hu-HU"/>
              <a:pPr/>
              <a:t>‹#›</a:t>
            </a:fld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3697550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switch dir="r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8071E85-DCFD-453C-9DD1-1E55D725C815}" type="slidenum">
              <a:rPr lang="hu-HU" altLang="hu-HU"/>
              <a:pPr/>
              <a:t>‹#›</a:t>
            </a:fld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2438563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switch dir="r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6925" y="4857750"/>
            <a:ext cx="8567738" cy="15017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6925" y="3203575"/>
            <a:ext cx="8567738" cy="16541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248C9E4-2C2F-44C7-8471-BE15062F84CD}" type="slidenum">
              <a:rPr lang="hu-HU" altLang="hu-HU"/>
              <a:pPr/>
              <a:t>‹#›</a:t>
            </a:fld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3648667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switch dir="r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3238" y="1768475"/>
            <a:ext cx="4337050" cy="43608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92688" y="1768475"/>
            <a:ext cx="4338637" cy="43608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7662A5F-41CC-4847-B729-B1B9C391A323}" type="slidenum">
              <a:rPr lang="hu-HU" altLang="hu-HU"/>
              <a:pPr/>
              <a:t>‹#›</a:t>
            </a:fld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3312450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switch dir="r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303213"/>
            <a:ext cx="9072563" cy="1258887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4825" y="1692275"/>
            <a:ext cx="4452938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4825" y="2397125"/>
            <a:ext cx="4452938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21275" y="1692275"/>
            <a:ext cx="4456113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21275" y="2397125"/>
            <a:ext cx="4456113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/>
          </a:p>
        </p:txBody>
      </p:sp>
      <p:sp>
        <p:nvSpPr>
          <p:cNvPr id="8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/>
          </a:p>
        </p:txBody>
      </p:sp>
      <p:sp>
        <p:nvSpPr>
          <p:cNvPr id="9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5E4E75D-AB7B-48B8-B63C-E1878C382F3D}" type="slidenum">
              <a:rPr lang="hu-HU" altLang="hu-HU"/>
              <a:pPr/>
              <a:t>‹#›</a:t>
            </a:fld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1219936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switch dir="r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108E42-DF93-44B7-ACE3-AD63A5C5B1DA}" type="slidenum">
              <a:rPr lang="hu-HU" altLang="hu-HU"/>
              <a:pPr/>
              <a:t>‹#›</a:t>
            </a:fld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987373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switch dir="r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DF97EA-8A5F-4A70-AED1-CA625E3DA0B9}" type="slidenum">
              <a:rPr lang="hu-HU" altLang="hu-HU"/>
              <a:pPr/>
              <a:t>‹#›</a:t>
            </a:fld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3969606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switch dir="r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301625"/>
            <a:ext cx="3316288" cy="127952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1763" y="301625"/>
            <a:ext cx="5635625" cy="64516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4825" y="1581150"/>
            <a:ext cx="3316288" cy="51720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149D9BB-C177-42A8-95DA-03F1D29D1DB3}" type="slidenum">
              <a:rPr lang="hu-HU" altLang="hu-HU"/>
              <a:pPr/>
              <a:t>‹#›</a:t>
            </a:fld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2914981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switch dir="r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6438" y="5291138"/>
            <a:ext cx="6048375" cy="6254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6438" y="674688"/>
            <a:ext cx="6048375" cy="45370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6438" y="5916613"/>
            <a:ext cx="6048375" cy="88741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5B61155-F0E4-48DD-ACEB-F3F48AAA6BB7}" type="slidenum">
              <a:rPr lang="hu-HU" altLang="hu-HU"/>
              <a:pPr/>
              <a:t>‹#›</a:t>
            </a:fld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541358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switch dir="r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503238" y="284163"/>
            <a:ext cx="9029700" cy="1238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hu-HU"/>
              <a:t>Címszöveg formátumának szerkesztése</a:t>
            </a: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503238" y="1768475"/>
            <a:ext cx="8828087" cy="4360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2808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hu-HU"/>
              <a:t>Vázlatszöveg formátumának szerkesztése</a:t>
            </a:r>
          </a:p>
          <a:p>
            <a:pPr lvl="1"/>
            <a:r>
              <a:rPr lang="en-GB" altLang="hu-HU"/>
              <a:t>Második vázlatszint</a:t>
            </a:r>
          </a:p>
          <a:p>
            <a:pPr lvl="2"/>
            <a:r>
              <a:rPr lang="en-GB" altLang="hu-HU"/>
              <a:t>Harmadik vázlatszint</a:t>
            </a:r>
          </a:p>
          <a:p>
            <a:pPr lvl="3"/>
            <a:r>
              <a:rPr lang="en-GB" altLang="hu-HU"/>
              <a:t>Negyedik vázlatszint</a:t>
            </a:r>
          </a:p>
          <a:p>
            <a:pPr lvl="4"/>
            <a:r>
              <a:rPr lang="en-GB" altLang="hu-HU"/>
              <a:t>Ötödik vázlatszint</a:t>
            </a:r>
          </a:p>
          <a:p>
            <a:pPr lvl="4"/>
            <a:r>
              <a:rPr lang="en-GB" altLang="hu-HU"/>
              <a:t>Hatodik vázlatszint</a:t>
            </a:r>
          </a:p>
          <a:p>
            <a:pPr lvl="4"/>
            <a:r>
              <a:rPr lang="en-GB" altLang="hu-HU"/>
              <a:t>Hetedik vázlatszint</a:t>
            </a:r>
          </a:p>
        </p:txBody>
      </p:sp>
      <p:sp>
        <p:nvSpPr>
          <p:cNvPr id="2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503238" y="6886575"/>
            <a:ext cx="2306637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mtClean="0">
                <a:solidFill>
                  <a:srgbClr val="000000"/>
                </a:solidFill>
                <a:latin typeface="Arial" charset="0"/>
                <a:ea typeface="Microsoft YaHei" charset="-122"/>
              </a:defRPr>
            </a:lvl1pPr>
          </a:lstStyle>
          <a:p>
            <a:pPr>
              <a:defRPr/>
            </a:pPr>
            <a:endParaRPr lang="hu-HU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ftr"/>
          </p:nvPr>
        </p:nvSpPr>
        <p:spPr bwMode="auto">
          <a:xfrm>
            <a:off x="3448050" y="6886575"/>
            <a:ext cx="3154363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mtClean="0">
                <a:solidFill>
                  <a:srgbClr val="000000"/>
                </a:solidFill>
                <a:latin typeface="Arial" charset="0"/>
                <a:ea typeface="Microsoft YaHei" charset="-122"/>
              </a:defRPr>
            </a:lvl1pPr>
          </a:lstStyle>
          <a:p>
            <a:pPr>
              <a:defRPr/>
            </a:pPr>
            <a:endParaRPr lang="hu-HU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sldNum"/>
          </p:nvPr>
        </p:nvSpPr>
        <p:spPr bwMode="auto">
          <a:xfrm>
            <a:off x="7227888" y="6886575"/>
            <a:ext cx="2306637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</a:defRPr>
            </a:lvl1pPr>
          </a:lstStyle>
          <a:p>
            <a:fld id="{F759F3CF-B660-44F0-8D8B-5DB7C0C9240B}" type="slidenum">
              <a:rPr lang="hu-HU" altLang="hu-HU"/>
              <a:pPr/>
              <a:t>‹#›</a:t>
            </a:fld>
            <a:endParaRPr lang="hu-HU" altLang="hu-H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mc:AlternateContent xmlns:mc="http://schemas.openxmlformats.org/markup-compatibility/2006" xmlns:p14="http://schemas.microsoft.com/office/powerpoint/2010/main">
    <mc:Choice Requires="p14">
      <p:transition spd="slow" p14:dur="2000">
        <p14:switch dir="r"/>
      </p:transition>
    </mc:Choice>
    <mc:Fallback xmlns="">
      <p:transition spd="slow">
        <p:fade/>
      </p:transition>
    </mc:Fallback>
  </mc:AlternateContent>
  <p:txStyles>
    <p:titleStyle>
      <a:lvl1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+mj-lt"/>
          <a:ea typeface="+mj-ea"/>
          <a:cs typeface="+mj-cs"/>
        </a:defRPr>
      </a:lvl1pPr>
      <a:lvl2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ea typeface="Microsoft YaHei" charset="-122"/>
        </a:defRPr>
      </a:lvl2pPr>
      <a:lvl3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ea typeface="Microsoft YaHei" charset="-122"/>
        </a:defRPr>
      </a:lvl3pPr>
      <a:lvl4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ea typeface="Microsoft YaHei" charset="-122"/>
        </a:defRPr>
      </a:lvl4pPr>
      <a:lvl5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ea typeface="Microsoft YaHei" charset="-122"/>
        </a:defRPr>
      </a:lvl5pPr>
      <a:lvl6pPr marL="2514600" indent="-228600" algn="ct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ea typeface="Microsoft YaHei" charset="-122"/>
        </a:defRPr>
      </a:lvl6pPr>
      <a:lvl7pPr marL="2971800" indent="-228600" algn="ct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ea typeface="Microsoft YaHei" charset="-122"/>
        </a:defRPr>
      </a:lvl7pPr>
      <a:lvl8pPr marL="3429000" indent="-228600" algn="ct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ea typeface="Microsoft YaHei" charset="-122"/>
        </a:defRPr>
      </a:lvl8pPr>
      <a:lvl9pPr marL="3886200" indent="-228600" algn="ct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ea typeface="Microsoft YaHei" charset="-122"/>
        </a:defRPr>
      </a:lvl9pPr>
    </p:titleStyle>
    <p:bodyStyle>
      <a:lvl1pPr marL="342900" indent="-342900" algn="l" defTabSz="449263" rtl="0" eaLnBrk="0" fontAlgn="base" hangingPunct="0">
        <a:lnSpc>
          <a:spcPct val="93000"/>
        </a:lnSpc>
        <a:spcBef>
          <a:spcPct val="0"/>
        </a:spcBef>
        <a:spcAft>
          <a:spcPts val="1425"/>
        </a:spcAft>
        <a:buClr>
          <a:srgbClr val="000000"/>
        </a:buClr>
        <a:buSzPct val="100000"/>
        <a:buFont typeface="Times New Roman" panose="02020603050405020304" pitchFamily="18" charset="0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49263" rtl="0" eaLnBrk="0" fontAlgn="base" hangingPunct="0">
        <a:lnSpc>
          <a:spcPct val="93000"/>
        </a:lnSpc>
        <a:spcBef>
          <a:spcPct val="0"/>
        </a:spcBef>
        <a:spcAft>
          <a:spcPts val="1138"/>
        </a:spcAft>
        <a:buClr>
          <a:srgbClr val="000000"/>
        </a:buClr>
        <a:buSzPct val="100000"/>
        <a:buFont typeface="Times New Roman" panose="02020603050405020304" pitchFamily="18" charset="0"/>
        <a:defRPr sz="2800">
          <a:solidFill>
            <a:srgbClr val="000000"/>
          </a:solidFill>
          <a:latin typeface="+mn-lt"/>
          <a:ea typeface="+mn-ea"/>
        </a:defRPr>
      </a:lvl2pPr>
      <a:lvl3pPr marL="1143000" indent="-228600" algn="l" defTabSz="449263" rtl="0" eaLnBrk="0" fontAlgn="base" hangingPunct="0">
        <a:lnSpc>
          <a:spcPct val="93000"/>
        </a:lnSpc>
        <a:spcBef>
          <a:spcPct val="0"/>
        </a:spcBef>
        <a:spcAft>
          <a:spcPts val="850"/>
        </a:spcAft>
        <a:buClr>
          <a:srgbClr val="000000"/>
        </a:buClr>
        <a:buSzPct val="100000"/>
        <a:buFont typeface="Times New Roman" panose="02020603050405020304" pitchFamily="18" charset="0"/>
        <a:defRPr sz="2400">
          <a:solidFill>
            <a:srgbClr val="000000"/>
          </a:solidFill>
          <a:latin typeface="+mn-lt"/>
          <a:ea typeface="+mn-ea"/>
        </a:defRPr>
      </a:lvl3pPr>
      <a:lvl4pPr marL="1600200" indent="-228600" algn="l" defTabSz="449263" rtl="0" eaLnBrk="0" fontAlgn="base" hangingPunct="0">
        <a:lnSpc>
          <a:spcPct val="93000"/>
        </a:lnSpc>
        <a:spcBef>
          <a:spcPct val="0"/>
        </a:spcBef>
        <a:spcAft>
          <a:spcPts val="575"/>
        </a:spcAft>
        <a:buClr>
          <a:srgbClr val="000000"/>
        </a:buClr>
        <a:buSzPct val="100000"/>
        <a:buFont typeface="Times New Roman" panose="02020603050405020304" pitchFamily="18" charset="0"/>
        <a:defRPr sz="2000">
          <a:solidFill>
            <a:srgbClr val="000000"/>
          </a:solidFill>
          <a:latin typeface="+mn-lt"/>
          <a:ea typeface="+mn-ea"/>
        </a:defRPr>
      </a:lvl4pPr>
      <a:lvl5pPr marL="2057400" indent="-228600" algn="l" defTabSz="449263" rtl="0" eaLnBrk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anose="02020603050405020304" pitchFamily="18" charset="0"/>
        <a:defRPr sz="2000">
          <a:solidFill>
            <a:srgbClr val="000000"/>
          </a:solidFill>
          <a:latin typeface="+mn-lt"/>
          <a:ea typeface="+mn-ea"/>
        </a:defRPr>
      </a:lvl5pPr>
      <a:lvl6pPr marL="2514600" indent="-228600" algn="l" defTabSz="449263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ea typeface="+mn-ea"/>
        </a:defRPr>
      </a:lvl6pPr>
      <a:lvl7pPr marL="2971800" indent="-228600" algn="l" defTabSz="449263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ea typeface="+mn-ea"/>
        </a:defRPr>
      </a:lvl7pPr>
      <a:lvl8pPr marL="3429000" indent="-228600" algn="l" defTabSz="449263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ea typeface="+mn-ea"/>
        </a:defRPr>
      </a:lvl8pPr>
      <a:lvl9pPr marL="3886200" indent="-228600" algn="l" defTabSz="449263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hu.wikipedia.org/wiki/Magyarorsz%C3%A1gi_n%C3%A9pszavaz%C3%A1sok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birosag.hu/a-birosagi-szervezet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hyperlink" Target="https://birosag.hu/" TargetMode="Externa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ugyeszseg.hu/" TargetMode="External"/><Relationship Id="rId4" Type="http://schemas.openxmlformats.org/officeDocument/2006/relationships/image" Target="../media/image19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lkotmanybirosag.hu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asz.hu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jpeg"/><Relationship Id="rId5" Type="http://schemas.openxmlformats.org/officeDocument/2006/relationships/image" Target="../media/image27.png"/><Relationship Id="rId4" Type="http://schemas.openxmlformats.org/officeDocument/2006/relationships/image" Target="../media/image26.jpeg"/><Relationship Id="rId9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kormany.hu/a-kormany-tagjai" TargetMode="Externa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PBs49tuIRvs" TargetMode="External"/><Relationship Id="rId2" Type="http://schemas.openxmlformats.org/officeDocument/2006/relationships/hyperlink" Target="https://www.youtube.com/watch?v=LKOqcjEDOVU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zanza.tv/tarsadalomismeret/allampolgari-ismeretek/az-allam-es-polgarai-politikai-reszvetel-keretei" TargetMode="Externa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MPBZDHaWZOE&amp;ab_channel=PoliticalCapital%2CHungary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valasztas.hu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jogaszvilag.hu/szakma/a-gyozteskompenzacio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hyperlink" Target="http://www.valasztas.hu/orszagos-listak-eredmenye?p_p_id=ogylistaseredmenyadatlap_WAR_nvinvrportlet&amp;p_p_lifecycle=0&amp;p_p_state=normal&amp;p_p_mode=view&amp;p_p_col_id=column-2&amp;p_p_col_pos=1&amp;p_p_col_count=2&amp;_ogylistaseredmenyadatlap_WAR_nvinvrportlet_tabId=tab2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mno.hu/belfold/az-onkormanyzati-valasztasok-eredmenyei-1252943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mno.hu/belfold/az-onkormanyzati-valasztasok-eredmenyei-1252943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ím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u-HU" dirty="0" smtClean="0"/>
              <a:t>A mai magyar demokrácia</a:t>
            </a:r>
            <a:endParaRPr lang="hu-HU" dirty="0"/>
          </a:p>
        </p:txBody>
      </p:sp>
      <p:sp>
        <p:nvSpPr>
          <p:cNvPr id="4" name="Alcím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338201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switch dir="r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Települési önkormányzat</a:t>
            </a:r>
            <a:endParaRPr lang="hu-HU" dirty="0"/>
          </a:p>
        </p:txBody>
      </p:sp>
      <p:sp>
        <p:nvSpPr>
          <p:cNvPr id="4" name="Tartalom helye 3"/>
          <p:cNvSpPr>
            <a:spLocks noGrp="1"/>
          </p:cNvSpPr>
          <p:nvPr>
            <p:ph sz="half" idx="1"/>
          </p:nvPr>
        </p:nvSpPr>
        <p:spPr>
          <a:xfrm>
            <a:off x="239712" y="1189037"/>
            <a:ext cx="4572000" cy="4360863"/>
          </a:xfrm>
        </p:spPr>
        <p:txBody>
          <a:bodyPr/>
          <a:lstStyle/>
          <a:p>
            <a:r>
              <a:rPr lang="hu-HU" dirty="0" smtClean="0"/>
              <a:t>Élén a polgármester áll – Budapesten főpolgármester</a:t>
            </a:r>
          </a:p>
          <a:p>
            <a:pPr marL="457200" indent="-457200">
              <a:buFontTx/>
              <a:buChar char="-"/>
            </a:pPr>
            <a:r>
              <a:rPr lang="hu-HU" dirty="0" smtClean="0"/>
              <a:t>Település irányítása</a:t>
            </a:r>
          </a:p>
          <a:p>
            <a:pPr marL="457200" indent="-457200">
              <a:buFontTx/>
              <a:buChar char="-"/>
            </a:pPr>
            <a:r>
              <a:rPr lang="hu-HU" dirty="0" smtClean="0"/>
              <a:t>Döntések előkészítése, végrehajtása</a:t>
            </a:r>
          </a:p>
          <a:p>
            <a:pPr marL="0" indent="0"/>
            <a:r>
              <a:rPr lang="hu-HU" dirty="0" smtClean="0"/>
              <a:t>Helyettese: alpolgármester</a:t>
            </a:r>
          </a:p>
          <a:p>
            <a:pPr marL="0" indent="0"/>
            <a:r>
              <a:rPr lang="hu-HU" dirty="0" smtClean="0"/>
              <a:t>Képviselő-testület: </a:t>
            </a:r>
          </a:p>
          <a:p>
            <a:pPr marL="457200" indent="-457200">
              <a:buFontTx/>
              <a:buChar char="-"/>
            </a:pPr>
            <a:r>
              <a:rPr lang="hu-HU" dirty="0" smtClean="0"/>
              <a:t>Helyi rendeletek alkotása</a:t>
            </a:r>
          </a:p>
          <a:p>
            <a:pPr marL="457200" indent="-457200">
              <a:buFontTx/>
              <a:buChar char="-"/>
            </a:pPr>
            <a:r>
              <a:rPr lang="hu-HU" dirty="0" smtClean="0"/>
              <a:t>Helyi adók kivetése</a:t>
            </a:r>
          </a:p>
          <a:p>
            <a:pPr marL="457200" indent="-457200">
              <a:buFontTx/>
              <a:buChar char="-"/>
            </a:pPr>
            <a:r>
              <a:rPr lang="hu-HU" dirty="0" smtClean="0"/>
              <a:t>Felügyeli a település vagyonát</a:t>
            </a:r>
            <a:endParaRPr lang="hu-HU" dirty="0"/>
          </a:p>
        </p:txBody>
      </p:sp>
      <p:sp>
        <p:nvSpPr>
          <p:cNvPr id="5" name="Tartalom helye 4"/>
          <p:cNvSpPr>
            <a:spLocks noGrp="1"/>
          </p:cNvSpPr>
          <p:nvPr>
            <p:ph sz="half" idx="2"/>
          </p:nvPr>
        </p:nvSpPr>
        <p:spPr>
          <a:xfrm>
            <a:off x="5003006" y="1221936"/>
            <a:ext cx="4338637" cy="5668962"/>
          </a:xfrm>
        </p:spPr>
        <p:txBody>
          <a:bodyPr/>
          <a:lstStyle/>
          <a:p>
            <a:r>
              <a:rPr lang="hu-HU" dirty="0" smtClean="0"/>
              <a:t>Jegyző – a polgármesteri hivatal vezetője</a:t>
            </a:r>
          </a:p>
          <a:p>
            <a:r>
              <a:rPr lang="hu-HU" dirty="0" smtClean="0"/>
              <a:t>Önkormányzat feladatai: </a:t>
            </a:r>
          </a:p>
          <a:p>
            <a:pPr marL="457200" indent="-457200">
              <a:buFontTx/>
              <a:buChar char="-"/>
            </a:pPr>
            <a:r>
              <a:rPr lang="hu-HU" dirty="0" smtClean="0"/>
              <a:t>Közhatalom helyi gyakorlása (pl. engedélyek kiadása)</a:t>
            </a:r>
          </a:p>
          <a:p>
            <a:pPr marL="457200" indent="-457200">
              <a:buFontTx/>
              <a:buChar char="-"/>
            </a:pPr>
            <a:r>
              <a:rPr lang="hu-HU" dirty="0" smtClean="0"/>
              <a:t>Közszolgálatatások biztosítása (pl. utak fenntartása, tömegközlekedés megszervezése, szociális ellátás, </a:t>
            </a:r>
            <a:r>
              <a:rPr lang="hu-HU" dirty="0" err="1" smtClean="0"/>
              <a:t>eü</a:t>
            </a:r>
            <a:r>
              <a:rPr lang="hu-HU" dirty="0" smtClean="0"/>
              <a:t>-i ellátás)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832296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switch dir="r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4576762" y="427037"/>
            <a:ext cx="5451474" cy="1319048"/>
          </a:xfrm>
        </p:spPr>
        <p:txBody>
          <a:bodyPr/>
          <a:lstStyle/>
          <a:p>
            <a:r>
              <a:rPr lang="hu-HU" dirty="0" smtClean="0"/>
              <a:t>Törvényhozás - országgyűlés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sz="half" idx="1"/>
          </p:nvPr>
        </p:nvSpPr>
        <p:spPr>
          <a:xfrm>
            <a:off x="239712" y="212889"/>
            <a:ext cx="5181600" cy="7346786"/>
          </a:xfrm>
        </p:spPr>
        <p:txBody>
          <a:bodyPr/>
          <a:lstStyle/>
          <a:p>
            <a:r>
              <a:rPr lang="hu-HU" dirty="0" smtClean="0"/>
              <a:t>Egyszerű, felelős többséggel</a:t>
            </a:r>
          </a:p>
          <a:p>
            <a:r>
              <a:rPr lang="hu-HU" dirty="0" smtClean="0"/>
              <a:t>Sarkalatos törvények (pl. alaptörvény) – 2/3</a:t>
            </a:r>
          </a:p>
          <a:p>
            <a:r>
              <a:rPr lang="hu-HU" dirty="0" smtClean="0"/>
              <a:t>Kötelező: a következő év költségvetése, az előző év költségvetésének végrehajtása</a:t>
            </a:r>
          </a:p>
          <a:p>
            <a:r>
              <a:rPr lang="hu-HU" dirty="0" smtClean="0"/>
              <a:t>Pártfrakciók</a:t>
            </a:r>
          </a:p>
          <a:p>
            <a:r>
              <a:rPr lang="hu-HU" dirty="0" smtClean="0"/>
              <a:t>Bizottságok – feladatkörök szerint</a:t>
            </a:r>
          </a:p>
          <a:p>
            <a:r>
              <a:rPr lang="hu-HU" dirty="0" smtClean="0"/>
              <a:t>Képviselő vagy a kormány kezdeményezhet új törvényt</a:t>
            </a:r>
          </a:p>
          <a:p>
            <a:r>
              <a:rPr lang="hu-HU" dirty="0" smtClean="0"/>
              <a:t>Az illetékes bizottság tárgyalja, majd plenáris ülés (minden képviselő)</a:t>
            </a:r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5421312" y="1930070"/>
            <a:ext cx="4338637" cy="5126367"/>
          </a:xfrm>
        </p:spPr>
        <p:txBody>
          <a:bodyPr/>
          <a:lstStyle/>
          <a:p>
            <a:r>
              <a:rPr lang="hu-HU" dirty="0" smtClean="0"/>
              <a:t>Megválasztja: </a:t>
            </a:r>
          </a:p>
          <a:p>
            <a:r>
              <a:rPr lang="hu-HU" dirty="0"/>
              <a:t>a min. elnököt, </a:t>
            </a:r>
            <a:endParaRPr lang="hu-HU" dirty="0" smtClean="0"/>
          </a:p>
          <a:p>
            <a:r>
              <a:rPr lang="hu-HU" dirty="0" smtClean="0"/>
              <a:t>a </a:t>
            </a:r>
            <a:r>
              <a:rPr lang="hu-HU" dirty="0"/>
              <a:t>köztársasági elnököt, </a:t>
            </a:r>
            <a:endParaRPr lang="hu-HU" dirty="0" smtClean="0"/>
          </a:p>
          <a:p>
            <a:r>
              <a:rPr lang="hu-HU" dirty="0" smtClean="0"/>
              <a:t>az </a:t>
            </a:r>
            <a:r>
              <a:rPr lang="hu-HU" dirty="0"/>
              <a:t>alkotmánybíróság tagjait, </a:t>
            </a:r>
            <a:endParaRPr lang="hu-HU" dirty="0" smtClean="0"/>
          </a:p>
          <a:p>
            <a:r>
              <a:rPr lang="hu-HU" dirty="0" smtClean="0"/>
              <a:t>a </a:t>
            </a:r>
            <a:r>
              <a:rPr lang="hu-HU" dirty="0"/>
              <a:t>legfőbb ügyészt, </a:t>
            </a:r>
            <a:endParaRPr lang="hu-HU" dirty="0" smtClean="0"/>
          </a:p>
          <a:p>
            <a:r>
              <a:rPr lang="hu-HU" dirty="0" smtClean="0"/>
              <a:t>az </a:t>
            </a:r>
            <a:r>
              <a:rPr lang="hu-HU" dirty="0"/>
              <a:t>alapvető jogok biztosát</a:t>
            </a:r>
            <a:r>
              <a:rPr lang="hu-HU" dirty="0" smtClean="0"/>
              <a:t>,</a:t>
            </a:r>
          </a:p>
          <a:p>
            <a:r>
              <a:rPr lang="hu-HU" dirty="0" smtClean="0"/>
              <a:t>a Számvevőszék elnökét </a:t>
            </a:r>
          </a:p>
          <a:p>
            <a:r>
              <a:rPr lang="hu-HU" dirty="0" smtClean="0"/>
              <a:t>a Kúria elnökét</a:t>
            </a:r>
            <a:endParaRPr lang="hu-HU" dirty="0"/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476135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switch dir="r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Text Box 2"/>
          <p:cNvSpPr txBox="1">
            <a:spLocks noChangeArrowheads="1"/>
          </p:cNvSpPr>
          <p:nvPr/>
        </p:nvSpPr>
        <p:spPr bwMode="auto">
          <a:xfrm>
            <a:off x="-1" y="0"/>
            <a:ext cx="10080625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38880" rIns="0" bIns="0" anchor="ctr"/>
          <a:lstStyle>
            <a:lvl1pPr eaLnBrk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  <a:tab pos="94345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 eaLnBrk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  <a:tab pos="94345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 eaLnBrk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  <a:tab pos="94345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 eaLnBrk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  <a:tab pos="94345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 eaLnBrk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  <a:tab pos="94345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  <a:tab pos="94345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  <a:tab pos="94345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  <a:tab pos="94345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  <a:tab pos="94345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 eaLnBrk="1">
              <a:buClrTx/>
              <a:buFontTx/>
              <a:buNone/>
            </a:pPr>
            <a:r>
              <a:rPr lang="hu-HU" altLang="hu-HU" sz="2400" b="1" dirty="0">
                <a:solidFill>
                  <a:srgbClr val="013334"/>
                </a:solidFill>
                <a:latin typeface="Cambria" panose="02040503050406030204" pitchFamily="18" charset="0"/>
              </a:rPr>
              <a:t>A közvetett demokrácia eszköze: a </a:t>
            </a:r>
            <a:r>
              <a:rPr lang="hu-HU" altLang="hu-HU" sz="2400" b="1" dirty="0" smtClean="0">
                <a:solidFill>
                  <a:srgbClr val="013334"/>
                </a:solidFill>
                <a:latin typeface="Cambria" panose="02040503050406030204" pitchFamily="18" charset="0"/>
              </a:rPr>
              <a:t>népszavazás</a:t>
            </a:r>
            <a:endParaRPr lang="hu-HU" altLang="hu-HU" sz="2400" b="1" dirty="0">
              <a:solidFill>
                <a:srgbClr val="013334"/>
              </a:solidFill>
              <a:latin typeface="Cambria" panose="02040503050406030204" pitchFamily="18" charset="0"/>
            </a:endParaRPr>
          </a:p>
        </p:txBody>
      </p:sp>
      <p:sp>
        <p:nvSpPr>
          <p:cNvPr id="11" name="Text Box 2">
            <a:extLst>
              <a:ext uri="{FF2B5EF4-FFF2-40B4-BE49-F238E27FC236}">
                <a16:creationId xmlns:a16="http://schemas.microsoft.com/office/drawing/2014/main" id="{56279A02-2295-49DF-9D53-171C1950D5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9712" y="7208837"/>
            <a:ext cx="9601200" cy="350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 eaLnBrk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 eaLnBrk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 eaLnBrk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 eaLnBrk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 eaLnBrk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 eaLnBrk="1">
              <a:buClrTx/>
              <a:buFontTx/>
              <a:buNone/>
            </a:pPr>
            <a:r>
              <a:rPr lang="hu-HU" b="1" dirty="0">
                <a:solidFill>
                  <a:schemeClr val="tx1"/>
                </a:solidFill>
                <a:latin typeface="Cambria" panose="02040503050406030204" pitchFamily="18" charset="0"/>
              </a:rPr>
              <a:t>A 2008-as „szociális népszavazás” plakátjai</a:t>
            </a:r>
            <a:endParaRPr lang="hu-HU" altLang="hu-HU" b="1" dirty="0">
              <a:solidFill>
                <a:schemeClr val="tx1"/>
              </a:solidFill>
              <a:highlight>
                <a:srgbClr val="FE5E00"/>
              </a:highlight>
              <a:latin typeface="Cambria" panose="02040503050406030204" pitchFamily="18" charset="0"/>
            </a:endParaRPr>
          </a:p>
        </p:txBody>
      </p:sp>
      <p:sp>
        <p:nvSpPr>
          <p:cNvPr id="4" name="Text Box 1">
            <a:extLst>
              <a:ext uri="{FF2B5EF4-FFF2-40B4-BE49-F238E27FC236}">
                <a16:creationId xmlns:a16="http://schemas.microsoft.com/office/drawing/2014/main" id="{E47BB38B-91BE-4536-8EFA-C3F70820E6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9713" y="808038"/>
            <a:ext cx="9601200" cy="26016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19440" rIns="0" bIns="0"/>
          <a:lstStyle>
            <a:lvl1pPr marL="14288" eaLnBrk="0">
              <a:tabLst>
                <a:tab pos="14288" algn="l"/>
                <a:tab pos="461963" algn="l"/>
                <a:tab pos="911225" algn="l"/>
                <a:tab pos="1360488" algn="l"/>
                <a:tab pos="1809750" algn="l"/>
                <a:tab pos="2259013" algn="l"/>
                <a:tab pos="2708275" algn="l"/>
                <a:tab pos="3157538" algn="l"/>
                <a:tab pos="3606800" algn="l"/>
                <a:tab pos="4056063" algn="l"/>
                <a:tab pos="4505325" algn="l"/>
                <a:tab pos="4954588" algn="l"/>
                <a:tab pos="5403850" algn="l"/>
                <a:tab pos="5853113" algn="l"/>
                <a:tab pos="6302375" algn="l"/>
                <a:tab pos="6751638" algn="l"/>
                <a:tab pos="7200900" algn="l"/>
                <a:tab pos="7650163" algn="l"/>
                <a:tab pos="8099425" algn="l"/>
                <a:tab pos="8548688" algn="l"/>
                <a:tab pos="8997950" algn="l"/>
                <a:tab pos="9434513" algn="l"/>
                <a:tab pos="9883775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 eaLnBrk="0">
              <a:tabLst>
                <a:tab pos="14288" algn="l"/>
                <a:tab pos="461963" algn="l"/>
                <a:tab pos="911225" algn="l"/>
                <a:tab pos="1360488" algn="l"/>
                <a:tab pos="1809750" algn="l"/>
                <a:tab pos="2259013" algn="l"/>
                <a:tab pos="2708275" algn="l"/>
                <a:tab pos="3157538" algn="l"/>
                <a:tab pos="3606800" algn="l"/>
                <a:tab pos="4056063" algn="l"/>
                <a:tab pos="4505325" algn="l"/>
                <a:tab pos="4954588" algn="l"/>
                <a:tab pos="5403850" algn="l"/>
                <a:tab pos="5853113" algn="l"/>
                <a:tab pos="6302375" algn="l"/>
                <a:tab pos="6751638" algn="l"/>
                <a:tab pos="7200900" algn="l"/>
                <a:tab pos="7650163" algn="l"/>
                <a:tab pos="8099425" algn="l"/>
                <a:tab pos="8548688" algn="l"/>
                <a:tab pos="8997950" algn="l"/>
                <a:tab pos="9434513" algn="l"/>
                <a:tab pos="9883775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 eaLnBrk="0">
              <a:tabLst>
                <a:tab pos="14288" algn="l"/>
                <a:tab pos="461963" algn="l"/>
                <a:tab pos="911225" algn="l"/>
                <a:tab pos="1360488" algn="l"/>
                <a:tab pos="1809750" algn="l"/>
                <a:tab pos="2259013" algn="l"/>
                <a:tab pos="2708275" algn="l"/>
                <a:tab pos="3157538" algn="l"/>
                <a:tab pos="3606800" algn="l"/>
                <a:tab pos="4056063" algn="l"/>
                <a:tab pos="4505325" algn="l"/>
                <a:tab pos="4954588" algn="l"/>
                <a:tab pos="5403850" algn="l"/>
                <a:tab pos="5853113" algn="l"/>
                <a:tab pos="6302375" algn="l"/>
                <a:tab pos="6751638" algn="l"/>
                <a:tab pos="7200900" algn="l"/>
                <a:tab pos="7650163" algn="l"/>
                <a:tab pos="8099425" algn="l"/>
                <a:tab pos="8548688" algn="l"/>
                <a:tab pos="8997950" algn="l"/>
                <a:tab pos="9434513" algn="l"/>
                <a:tab pos="9883775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 eaLnBrk="0">
              <a:tabLst>
                <a:tab pos="14288" algn="l"/>
                <a:tab pos="461963" algn="l"/>
                <a:tab pos="911225" algn="l"/>
                <a:tab pos="1360488" algn="l"/>
                <a:tab pos="1809750" algn="l"/>
                <a:tab pos="2259013" algn="l"/>
                <a:tab pos="2708275" algn="l"/>
                <a:tab pos="3157538" algn="l"/>
                <a:tab pos="3606800" algn="l"/>
                <a:tab pos="4056063" algn="l"/>
                <a:tab pos="4505325" algn="l"/>
                <a:tab pos="4954588" algn="l"/>
                <a:tab pos="5403850" algn="l"/>
                <a:tab pos="5853113" algn="l"/>
                <a:tab pos="6302375" algn="l"/>
                <a:tab pos="6751638" algn="l"/>
                <a:tab pos="7200900" algn="l"/>
                <a:tab pos="7650163" algn="l"/>
                <a:tab pos="8099425" algn="l"/>
                <a:tab pos="8548688" algn="l"/>
                <a:tab pos="8997950" algn="l"/>
                <a:tab pos="9434513" algn="l"/>
                <a:tab pos="9883775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 eaLnBrk="0">
              <a:tabLst>
                <a:tab pos="14288" algn="l"/>
                <a:tab pos="461963" algn="l"/>
                <a:tab pos="911225" algn="l"/>
                <a:tab pos="1360488" algn="l"/>
                <a:tab pos="1809750" algn="l"/>
                <a:tab pos="2259013" algn="l"/>
                <a:tab pos="2708275" algn="l"/>
                <a:tab pos="3157538" algn="l"/>
                <a:tab pos="3606800" algn="l"/>
                <a:tab pos="4056063" algn="l"/>
                <a:tab pos="4505325" algn="l"/>
                <a:tab pos="4954588" algn="l"/>
                <a:tab pos="5403850" algn="l"/>
                <a:tab pos="5853113" algn="l"/>
                <a:tab pos="6302375" algn="l"/>
                <a:tab pos="6751638" algn="l"/>
                <a:tab pos="7200900" algn="l"/>
                <a:tab pos="7650163" algn="l"/>
                <a:tab pos="8099425" algn="l"/>
                <a:tab pos="8548688" algn="l"/>
                <a:tab pos="8997950" algn="l"/>
                <a:tab pos="9434513" algn="l"/>
                <a:tab pos="9883775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4288" algn="l"/>
                <a:tab pos="461963" algn="l"/>
                <a:tab pos="911225" algn="l"/>
                <a:tab pos="1360488" algn="l"/>
                <a:tab pos="1809750" algn="l"/>
                <a:tab pos="2259013" algn="l"/>
                <a:tab pos="2708275" algn="l"/>
                <a:tab pos="3157538" algn="l"/>
                <a:tab pos="3606800" algn="l"/>
                <a:tab pos="4056063" algn="l"/>
                <a:tab pos="4505325" algn="l"/>
                <a:tab pos="4954588" algn="l"/>
                <a:tab pos="5403850" algn="l"/>
                <a:tab pos="5853113" algn="l"/>
                <a:tab pos="6302375" algn="l"/>
                <a:tab pos="6751638" algn="l"/>
                <a:tab pos="7200900" algn="l"/>
                <a:tab pos="7650163" algn="l"/>
                <a:tab pos="8099425" algn="l"/>
                <a:tab pos="8548688" algn="l"/>
                <a:tab pos="8997950" algn="l"/>
                <a:tab pos="9434513" algn="l"/>
                <a:tab pos="9883775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4288" algn="l"/>
                <a:tab pos="461963" algn="l"/>
                <a:tab pos="911225" algn="l"/>
                <a:tab pos="1360488" algn="l"/>
                <a:tab pos="1809750" algn="l"/>
                <a:tab pos="2259013" algn="l"/>
                <a:tab pos="2708275" algn="l"/>
                <a:tab pos="3157538" algn="l"/>
                <a:tab pos="3606800" algn="l"/>
                <a:tab pos="4056063" algn="l"/>
                <a:tab pos="4505325" algn="l"/>
                <a:tab pos="4954588" algn="l"/>
                <a:tab pos="5403850" algn="l"/>
                <a:tab pos="5853113" algn="l"/>
                <a:tab pos="6302375" algn="l"/>
                <a:tab pos="6751638" algn="l"/>
                <a:tab pos="7200900" algn="l"/>
                <a:tab pos="7650163" algn="l"/>
                <a:tab pos="8099425" algn="l"/>
                <a:tab pos="8548688" algn="l"/>
                <a:tab pos="8997950" algn="l"/>
                <a:tab pos="9434513" algn="l"/>
                <a:tab pos="9883775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4288" algn="l"/>
                <a:tab pos="461963" algn="l"/>
                <a:tab pos="911225" algn="l"/>
                <a:tab pos="1360488" algn="l"/>
                <a:tab pos="1809750" algn="l"/>
                <a:tab pos="2259013" algn="l"/>
                <a:tab pos="2708275" algn="l"/>
                <a:tab pos="3157538" algn="l"/>
                <a:tab pos="3606800" algn="l"/>
                <a:tab pos="4056063" algn="l"/>
                <a:tab pos="4505325" algn="l"/>
                <a:tab pos="4954588" algn="l"/>
                <a:tab pos="5403850" algn="l"/>
                <a:tab pos="5853113" algn="l"/>
                <a:tab pos="6302375" algn="l"/>
                <a:tab pos="6751638" algn="l"/>
                <a:tab pos="7200900" algn="l"/>
                <a:tab pos="7650163" algn="l"/>
                <a:tab pos="8099425" algn="l"/>
                <a:tab pos="8548688" algn="l"/>
                <a:tab pos="8997950" algn="l"/>
                <a:tab pos="9434513" algn="l"/>
                <a:tab pos="9883775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4288" algn="l"/>
                <a:tab pos="461963" algn="l"/>
                <a:tab pos="911225" algn="l"/>
                <a:tab pos="1360488" algn="l"/>
                <a:tab pos="1809750" algn="l"/>
                <a:tab pos="2259013" algn="l"/>
                <a:tab pos="2708275" algn="l"/>
                <a:tab pos="3157538" algn="l"/>
                <a:tab pos="3606800" algn="l"/>
                <a:tab pos="4056063" algn="l"/>
                <a:tab pos="4505325" algn="l"/>
                <a:tab pos="4954588" algn="l"/>
                <a:tab pos="5403850" algn="l"/>
                <a:tab pos="5853113" algn="l"/>
                <a:tab pos="6302375" algn="l"/>
                <a:tab pos="6751638" algn="l"/>
                <a:tab pos="7200900" algn="l"/>
                <a:tab pos="7650163" algn="l"/>
                <a:tab pos="8099425" algn="l"/>
                <a:tab pos="8548688" algn="l"/>
                <a:tab pos="8997950" algn="l"/>
                <a:tab pos="9434513" algn="l"/>
                <a:tab pos="9883775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marL="357188" indent="-342900" eaLnBrk="1">
              <a:lnSpc>
                <a:spcPct val="100000"/>
              </a:lnSpc>
              <a:spcAft>
                <a:spcPts val="575"/>
              </a:spcAft>
              <a:buSzPct val="80000"/>
              <a:buFont typeface="Wingdings" panose="05000000000000000000" pitchFamily="2" charset="2"/>
              <a:buChar char="§"/>
            </a:pPr>
            <a:r>
              <a:rPr lang="hu-HU" altLang="hu-HU" sz="2400" b="1" dirty="0">
                <a:solidFill>
                  <a:srgbClr val="013334"/>
                </a:solidFill>
                <a:latin typeface="Cambria" panose="02040503050406030204" pitchFamily="18" charset="0"/>
              </a:rPr>
              <a:t>A népszavazás (referendum)</a:t>
            </a:r>
            <a:br>
              <a:rPr lang="hu-HU" altLang="hu-HU" sz="2400" b="1" dirty="0">
                <a:solidFill>
                  <a:srgbClr val="013334"/>
                </a:solidFill>
                <a:latin typeface="Cambria" panose="02040503050406030204" pitchFamily="18" charset="0"/>
              </a:rPr>
            </a:br>
            <a:r>
              <a:rPr lang="hu-HU" altLang="hu-HU" sz="2400" b="1" dirty="0">
                <a:solidFill>
                  <a:srgbClr val="013334"/>
                </a:solidFill>
                <a:latin typeface="Cambria" panose="02040503050406030204" pitchFamily="18" charset="0"/>
              </a:rPr>
              <a:t>	</a:t>
            </a:r>
            <a:r>
              <a:rPr lang="hu-HU" altLang="hu-HU" sz="2400" b="1" dirty="0">
                <a:solidFill>
                  <a:srgbClr val="013334"/>
                </a:solidFill>
                <a:latin typeface="Cambria" panose="02040503050406030204" pitchFamily="18" charset="0"/>
                <a:sym typeface="Wingdings" panose="05000000000000000000" pitchFamily="2" charset="2"/>
              </a:rPr>
              <a:t> országos vagy helyi</a:t>
            </a:r>
            <a:br>
              <a:rPr lang="hu-HU" altLang="hu-HU" sz="2400" b="1" dirty="0">
                <a:solidFill>
                  <a:srgbClr val="013334"/>
                </a:solidFill>
                <a:latin typeface="Cambria" panose="02040503050406030204" pitchFamily="18" charset="0"/>
                <a:sym typeface="Wingdings" panose="05000000000000000000" pitchFamily="2" charset="2"/>
              </a:rPr>
            </a:br>
            <a:r>
              <a:rPr lang="hu-HU" altLang="hu-HU" sz="2400" b="1" dirty="0">
                <a:solidFill>
                  <a:srgbClr val="013334"/>
                </a:solidFill>
                <a:latin typeface="Cambria" panose="02040503050406030204" pitchFamily="18" charset="0"/>
                <a:sym typeface="Wingdings" panose="05000000000000000000" pitchFamily="2" charset="2"/>
              </a:rPr>
              <a:t>	 ügydöntő vagy véleménynyilvánító</a:t>
            </a:r>
            <a:br>
              <a:rPr lang="hu-HU" altLang="hu-HU" sz="2400" b="1" dirty="0">
                <a:solidFill>
                  <a:srgbClr val="013334"/>
                </a:solidFill>
                <a:latin typeface="Cambria" panose="02040503050406030204" pitchFamily="18" charset="0"/>
                <a:sym typeface="Wingdings" panose="05000000000000000000" pitchFamily="2" charset="2"/>
              </a:rPr>
            </a:br>
            <a:r>
              <a:rPr lang="hu-HU" altLang="hu-HU" sz="2400" b="1" dirty="0">
                <a:solidFill>
                  <a:srgbClr val="013334"/>
                </a:solidFill>
                <a:latin typeface="Cambria" panose="02040503050406030204" pitchFamily="18" charset="0"/>
                <a:sym typeface="Wingdings" panose="05000000000000000000" pitchFamily="2" charset="2"/>
              </a:rPr>
              <a:t>	 kezdeményező</a:t>
            </a:r>
            <a:br>
              <a:rPr lang="hu-HU" altLang="hu-HU" sz="2400" b="1" dirty="0">
                <a:solidFill>
                  <a:srgbClr val="013334"/>
                </a:solidFill>
                <a:latin typeface="Cambria" panose="02040503050406030204" pitchFamily="18" charset="0"/>
                <a:sym typeface="Wingdings" panose="05000000000000000000" pitchFamily="2" charset="2"/>
              </a:rPr>
            </a:br>
            <a:r>
              <a:rPr lang="hu-HU" altLang="hu-HU" sz="2400" b="1" dirty="0">
                <a:solidFill>
                  <a:srgbClr val="013334"/>
                </a:solidFill>
                <a:latin typeface="Cambria" panose="02040503050406030204" pitchFamily="18" charset="0"/>
                <a:sym typeface="Wingdings" panose="05000000000000000000" pitchFamily="2" charset="2"/>
              </a:rPr>
              <a:t>		</a:t>
            </a:r>
            <a:r>
              <a:rPr lang="hu-HU" altLang="hu-HU" sz="2400" dirty="0">
                <a:solidFill>
                  <a:srgbClr val="013334"/>
                </a:solidFill>
                <a:latin typeface="Cambria" panose="02040503050406030204" pitchFamily="18" charset="0"/>
                <a:sym typeface="Wingdings" panose="05000000000000000000" pitchFamily="2" charset="2"/>
              </a:rPr>
              <a:t>- kormány</a:t>
            </a:r>
            <a:br>
              <a:rPr lang="hu-HU" altLang="hu-HU" sz="2400" dirty="0">
                <a:solidFill>
                  <a:srgbClr val="013334"/>
                </a:solidFill>
                <a:latin typeface="Cambria" panose="02040503050406030204" pitchFamily="18" charset="0"/>
                <a:sym typeface="Wingdings" panose="05000000000000000000" pitchFamily="2" charset="2"/>
              </a:rPr>
            </a:br>
            <a:r>
              <a:rPr lang="hu-HU" altLang="hu-HU" sz="2400" dirty="0">
                <a:solidFill>
                  <a:srgbClr val="013334"/>
                </a:solidFill>
                <a:latin typeface="Cambria" panose="02040503050406030204" pitchFamily="18" charset="0"/>
                <a:sym typeface="Wingdings" panose="05000000000000000000" pitchFamily="2" charset="2"/>
              </a:rPr>
              <a:t>		- magánszemély (hitelesített támogató aláírások)</a:t>
            </a:r>
            <a:br>
              <a:rPr lang="hu-HU" altLang="hu-HU" sz="2400" dirty="0">
                <a:solidFill>
                  <a:srgbClr val="013334"/>
                </a:solidFill>
                <a:latin typeface="Cambria" panose="02040503050406030204" pitchFamily="18" charset="0"/>
                <a:sym typeface="Wingdings" panose="05000000000000000000" pitchFamily="2" charset="2"/>
              </a:rPr>
            </a:br>
            <a:r>
              <a:rPr lang="hu-HU" altLang="hu-HU" sz="2400" dirty="0">
                <a:solidFill>
                  <a:srgbClr val="013334"/>
                </a:solidFill>
                <a:latin typeface="Cambria" panose="02040503050406030204" pitchFamily="18" charset="0"/>
                <a:sym typeface="Wingdings" panose="05000000000000000000" pitchFamily="2" charset="2"/>
              </a:rPr>
              <a:t>		- szervezet, párt (hitelesített támogató aláírások)</a:t>
            </a:r>
            <a:endParaRPr lang="hu-HU" altLang="hu-HU" sz="2400" dirty="0">
              <a:solidFill>
                <a:srgbClr val="013334"/>
              </a:solidFill>
              <a:latin typeface="Cambria" panose="02040503050406030204" pitchFamily="18" charset="0"/>
            </a:endParaRPr>
          </a:p>
        </p:txBody>
      </p:sp>
      <p:pic>
        <p:nvPicPr>
          <p:cNvPr id="10242" name="Picture 2" descr="KÃ©ptalÃ¡lat a kÃ¶vetkezÅre: ânÃ©pszavazÃ¡s 2008â">
            <a:extLst>
              <a:ext uri="{FF2B5EF4-FFF2-40B4-BE49-F238E27FC236}">
                <a16:creationId xmlns:a16="http://schemas.microsoft.com/office/drawing/2014/main" id="{7B72225A-4AC4-49BB-876A-AEBB52A91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2478" y="3409657"/>
            <a:ext cx="5718434" cy="3799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KÃ©ptalÃ¡lat a kÃ¶vetkezÅre: ânÃ©pszavazÃ¡s 2008 plakÃ¡tâ">
            <a:extLst>
              <a:ext uri="{FF2B5EF4-FFF2-40B4-BE49-F238E27FC236}">
                <a16:creationId xmlns:a16="http://schemas.microsoft.com/office/drawing/2014/main" id="{80806214-960E-4B7B-AB8F-AA640D394C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711" y="3409657"/>
            <a:ext cx="3284592" cy="3799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3654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Népszavazás</a:t>
            </a:r>
            <a:endParaRPr lang="hu-HU" dirty="0"/>
          </a:p>
        </p:txBody>
      </p:sp>
      <p:sp>
        <p:nvSpPr>
          <p:cNvPr id="4" name="Tartalom helye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hu-HU" dirty="0" smtClean="0"/>
              <a:t>Érvényes: ha a választók több mint 50%-a szavazott</a:t>
            </a:r>
          </a:p>
          <a:p>
            <a:r>
              <a:rPr lang="hu-HU" dirty="0" smtClean="0"/>
              <a:t>Eredményes: ha a szavazatok több mint 50%-a igenlő</a:t>
            </a:r>
            <a:endParaRPr lang="hu-HU" dirty="0"/>
          </a:p>
        </p:txBody>
      </p:sp>
      <p:sp>
        <p:nvSpPr>
          <p:cNvPr id="5" name="Tartalom helye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hu-HU" dirty="0" smtClean="0"/>
              <a:t>Nem lehet népszavazást kiírni: </a:t>
            </a:r>
          </a:p>
          <a:p>
            <a:pPr marL="457200" indent="-457200">
              <a:buFontTx/>
              <a:buChar char="-"/>
            </a:pPr>
            <a:r>
              <a:rPr lang="hu-HU" dirty="0" smtClean="0"/>
              <a:t>A költségvetésről</a:t>
            </a:r>
          </a:p>
          <a:p>
            <a:pPr marL="457200" indent="-457200">
              <a:buFontTx/>
              <a:buChar char="-"/>
            </a:pPr>
            <a:r>
              <a:rPr lang="hu-HU" dirty="0" smtClean="0"/>
              <a:t>A kormányprogramról</a:t>
            </a:r>
          </a:p>
          <a:p>
            <a:pPr marL="457200" indent="-457200">
              <a:buFontTx/>
              <a:buChar char="-"/>
            </a:pPr>
            <a:r>
              <a:rPr lang="hu-HU" dirty="0" smtClean="0"/>
              <a:t>A nemzetközi szerződésekről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479579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switch dir="r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Text Box 2"/>
          <p:cNvSpPr txBox="1">
            <a:spLocks noChangeArrowheads="1"/>
          </p:cNvSpPr>
          <p:nvPr/>
        </p:nvSpPr>
        <p:spPr bwMode="auto">
          <a:xfrm>
            <a:off x="-1" y="0"/>
            <a:ext cx="10080625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38880" rIns="0" bIns="0" anchor="ctr"/>
          <a:lstStyle>
            <a:lvl1pPr eaLnBrk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  <a:tab pos="94345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 eaLnBrk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  <a:tab pos="94345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 eaLnBrk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  <a:tab pos="94345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 eaLnBrk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  <a:tab pos="94345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 eaLnBrk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  <a:tab pos="94345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  <a:tab pos="94345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  <a:tab pos="94345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  <a:tab pos="94345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  <a:tab pos="94345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 eaLnBrk="1">
              <a:buClrTx/>
              <a:buFontTx/>
              <a:buNone/>
            </a:pPr>
            <a:r>
              <a:rPr lang="hu-HU" altLang="hu-HU" sz="2400" b="1" dirty="0">
                <a:solidFill>
                  <a:srgbClr val="013334"/>
                </a:solidFill>
                <a:latin typeface="Cambria" panose="02040503050406030204" pitchFamily="18" charset="0"/>
              </a:rPr>
              <a:t>A közvetett demokrácia eszköze: a népszavazás – 29/30</a:t>
            </a:r>
          </a:p>
        </p:txBody>
      </p:sp>
      <p:sp>
        <p:nvSpPr>
          <p:cNvPr id="11" name="Text Box 2">
            <a:extLst>
              <a:ext uri="{FF2B5EF4-FFF2-40B4-BE49-F238E27FC236}">
                <a16:creationId xmlns:a16="http://schemas.microsoft.com/office/drawing/2014/main" id="{56279A02-2295-49DF-9D53-171C1950D5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9712" y="7208837"/>
            <a:ext cx="9601200" cy="350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 eaLnBrk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 eaLnBrk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 eaLnBrk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 eaLnBrk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 eaLnBrk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 eaLnBrk="1">
              <a:buClrTx/>
              <a:buFontTx/>
              <a:buNone/>
            </a:pPr>
            <a:r>
              <a:rPr lang="hu-HU" b="1" dirty="0">
                <a:solidFill>
                  <a:schemeClr val="tx1"/>
                </a:solidFill>
                <a:latin typeface="Cambria" panose="02040503050406030204" pitchFamily="18" charset="0"/>
              </a:rPr>
              <a:t>Az eddigi népszavazások </a:t>
            </a:r>
            <a:r>
              <a:rPr lang="hu-HU" b="1" dirty="0">
                <a:solidFill>
                  <a:schemeClr val="tx1"/>
                </a:solidFill>
                <a:highlight>
                  <a:srgbClr val="FE5E00"/>
                </a:highlight>
                <a:latin typeface="Cambria" panose="02040503050406030204" pitchFamily="18" charset="0"/>
                <a:hlinkClick r:id="rId3"/>
              </a:rPr>
              <a:t>eredményei</a:t>
            </a:r>
            <a:endParaRPr lang="hu-HU" altLang="hu-HU" b="1" dirty="0">
              <a:solidFill>
                <a:schemeClr val="tx1"/>
              </a:solidFill>
              <a:highlight>
                <a:srgbClr val="FE5E00"/>
              </a:highlight>
              <a:latin typeface="Cambria" panose="02040503050406030204" pitchFamily="18" charset="0"/>
            </a:endParaRP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EBF60EC9-AE2E-4965-B447-313A90F859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611" y="884237"/>
            <a:ext cx="9423400" cy="632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520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 rotWithShape="1">
          <a:blip r:embed="rId2"/>
          <a:srcRect l="12519" t="57291" r="11348" b="11459"/>
          <a:stretch/>
        </p:blipFill>
        <p:spPr>
          <a:xfrm>
            <a:off x="-35720" y="1764588"/>
            <a:ext cx="9906001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928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switch dir="r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Végrehajtó hatalom - kormány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hu-HU" dirty="0" smtClean="0"/>
              <a:t>Az országgyűlésnek felelős</a:t>
            </a:r>
          </a:p>
          <a:p>
            <a:r>
              <a:rPr lang="hu-HU" dirty="0" smtClean="0"/>
              <a:t>Az ogy.: </a:t>
            </a:r>
          </a:p>
          <a:p>
            <a:pPr marL="457200" indent="-457200">
              <a:buFontTx/>
              <a:buChar char="-"/>
            </a:pPr>
            <a:r>
              <a:rPr lang="hu-HU" dirty="0" smtClean="0"/>
              <a:t>Választja a min. elnököt</a:t>
            </a:r>
          </a:p>
          <a:p>
            <a:pPr marL="457200" indent="-457200">
              <a:buFontTx/>
              <a:buChar char="-"/>
            </a:pPr>
            <a:r>
              <a:rPr lang="hu-HU" dirty="0" smtClean="0"/>
              <a:t>Elfogadja a kormány programját</a:t>
            </a:r>
          </a:p>
          <a:p>
            <a:pPr marL="457200" indent="-457200">
              <a:buFontTx/>
              <a:buChar char="-"/>
            </a:pPr>
            <a:r>
              <a:rPr lang="hu-HU" dirty="0" smtClean="0"/>
              <a:t>Konstruktív bizalmatlansági indítvány: ezzel le lehet váltani a min. elnököt – de! újat kell választani</a:t>
            </a:r>
            <a:endParaRPr lang="hu-HU" dirty="0"/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hu-HU" dirty="0" smtClean="0"/>
              <a:t>Tagjai: </a:t>
            </a:r>
          </a:p>
          <a:p>
            <a:r>
              <a:rPr lang="hu-HU" dirty="0" smtClean="0"/>
              <a:t>A szakterületekért, tárcákért felelős miniszterek</a:t>
            </a:r>
          </a:p>
          <a:p>
            <a:r>
              <a:rPr lang="hu-HU" dirty="0" smtClean="0"/>
              <a:t>Helyetteseik: államtitkárok</a:t>
            </a:r>
          </a:p>
          <a:p>
            <a:r>
              <a:rPr lang="hu-HU" dirty="0" smtClean="0"/>
              <a:t>Feladata: </a:t>
            </a:r>
          </a:p>
          <a:p>
            <a:pPr marL="457200" indent="-457200">
              <a:buFontTx/>
              <a:buChar char="-"/>
            </a:pPr>
            <a:r>
              <a:rPr lang="hu-HU" dirty="0" smtClean="0"/>
              <a:t>Új törvénytervezetek kidolgozása</a:t>
            </a:r>
          </a:p>
          <a:p>
            <a:pPr marL="457200" indent="-457200">
              <a:buFontTx/>
              <a:buChar char="-"/>
            </a:pPr>
            <a:r>
              <a:rPr lang="hu-HU" dirty="0" smtClean="0"/>
              <a:t>Állami intézmények felügyelete, irányítása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037035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switch dir="r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ext Box 1"/>
          <p:cNvSpPr txBox="1">
            <a:spLocks noChangeArrowheads="1"/>
          </p:cNvSpPr>
          <p:nvPr/>
        </p:nvSpPr>
        <p:spPr bwMode="auto">
          <a:xfrm>
            <a:off x="0" y="422876"/>
            <a:ext cx="9601200" cy="34834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19440" rIns="0" bIns="0"/>
          <a:lstStyle>
            <a:lvl1pPr marL="14288" eaLnBrk="0">
              <a:tabLst>
                <a:tab pos="14288" algn="l"/>
                <a:tab pos="461963" algn="l"/>
                <a:tab pos="911225" algn="l"/>
                <a:tab pos="1360488" algn="l"/>
                <a:tab pos="1809750" algn="l"/>
                <a:tab pos="2259013" algn="l"/>
                <a:tab pos="2708275" algn="l"/>
                <a:tab pos="3157538" algn="l"/>
                <a:tab pos="3606800" algn="l"/>
                <a:tab pos="4056063" algn="l"/>
                <a:tab pos="4505325" algn="l"/>
                <a:tab pos="4954588" algn="l"/>
                <a:tab pos="5403850" algn="l"/>
                <a:tab pos="5853113" algn="l"/>
                <a:tab pos="6302375" algn="l"/>
                <a:tab pos="6751638" algn="l"/>
                <a:tab pos="7200900" algn="l"/>
                <a:tab pos="7650163" algn="l"/>
                <a:tab pos="8099425" algn="l"/>
                <a:tab pos="8548688" algn="l"/>
                <a:tab pos="8997950" algn="l"/>
                <a:tab pos="9434513" algn="l"/>
                <a:tab pos="9883775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 eaLnBrk="0">
              <a:tabLst>
                <a:tab pos="14288" algn="l"/>
                <a:tab pos="461963" algn="l"/>
                <a:tab pos="911225" algn="l"/>
                <a:tab pos="1360488" algn="l"/>
                <a:tab pos="1809750" algn="l"/>
                <a:tab pos="2259013" algn="l"/>
                <a:tab pos="2708275" algn="l"/>
                <a:tab pos="3157538" algn="l"/>
                <a:tab pos="3606800" algn="l"/>
                <a:tab pos="4056063" algn="l"/>
                <a:tab pos="4505325" algn="l"/>
                <a:tab pos="4954588" algn="l"/>
                <a:tab pos="5403850" algn="l"/>
                <a:tab pos="5853113" algn="l"/>
                <a:tab pos="6302375" algn="l"/>
                <a:tab pos="6751638" algn="l"/>
                <a:tab pos="7200900" algn="l"/>
                <a:tab pos="7650163" algn="l"/>
                <a:tab pos="8099425" algn="l"/>
                <a:tab pos="8548688" algn="l"/>
                <a:tab pos="8997950" algn="l"/>
                <a:tab pos="9434513" algn="l"/>
                <a:tab pos="9883775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 eaLnBrk="0">
              <a:tabLst>
                <a:tab pos="14288" algn="l"/>
                <a:tab pos="461963" algn="l"/>
                <a:tab pos="911225" algn="l"/>
                <a:tab pos="1360488" algn="l"/>
                <a:tab pos="1809750" algn="l"/>
                <a:tab pos="2259013" algn="l"/>
                <a:tab pos="2708275" algn="l"/>
                <a:tab pos="3157538" algn="l"/>
                <a:tab pos="3606800" algn="l"/>
                <a:tab pos="4056063" algn="l"/>
                <a:tab pos="4505325" algn="l"/>
                <a:tab pos="4954588" algn="l"/>
                <a:tab pos="5403850" algn="l"/>
                <a:tab pos="5853113" algn="l"/>
                <a:tab pos="6302375" algn="l"/>
                <a:tab pos="6751638" algn="l"/>
                <a:tab pos="7200900" algn="l"/>
                <a:tab pos="7650163" algn="l"/>
                <a:tab pos="8099425" algn="l"/>
                <a:tab pos="8548688" algn="l"/>
                <a:tab pos="8997950" algn="l"/>
                <a:tab pos="9434513" algn="l"/>
                <a:tab pos="9883775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 eaLnBrk="0">
              <a:tabLst>
                <a:tab pos="14288" algn="l"/>
                <a:tab pos="461963" algn="l"/>
                <a:tab pos="911225" algn="l"/>
                <a:tab pos="1360488" algn="l"/>
                <a:tab pos="1809750" algn="l"/>
                <a:tab pos="2259013" algn="l"/>
                <a:tab pos="2708275" algn="l"/>
                <a:tab pos="3157538" algn="l"/>
                <a:tab pos="3606800" algn="l"/>
                <a:tab pos="4056063" algn="l"/>
                <a:tab pos="4505325" algn="l"/>
                <a:tab pos="4954588" algn="l"/>
                <a:tab pos="5403850" algn="l"/>
                <a:tab pos="5853113" algn="l"/>
                <a:tab pos="6302375" algn="l"/>
                <a:tab pos="6751638" algn="l"/>
                <a:tab pos="7200900" algn="l"/>
                <a:tab pos="7650163" algn="l"/>
                <a:tab pos="8099425" algn="l"/>
                <a:tab pos="8548688" algn="l"/>
                <a:tab pos="8997950" algn="l"/>
                <a:tab pos="9434513" algn="l"/>
                <a:tab pos="9883775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 eaLnBrk="0">
              <a:tabLst>
                <a:tab pos="14288" algn="l"/>
                <a:tab pos="461963" algn="l"/>
                <a:tab pos="911225" algn="l"/>
                <a:tab pos="1360488" algn="l"/>
                <a:tab pos="1809750" algn="l"/>
                <a:tab pos="2259013" algn="l"/>
                <a:tab pos="2708275" algn="l"/>
                <a:tab pos="3157538" algn="l"/>
                <a:tab pos="3606800" algn="l"/>
                <a:tab pos="4056063" algn="l"/>
                <a:tab pos="4505325" algn="l"/>
                <a:tab pos="4954588" algn="l"/>
                <a:tab pos="5403850" algn="l"/>
                <a:tab pos="5853113" algn="l"/>
                <a:tab pos="6302375" algn="l"/>
                <a:tab pos="6751638" algn="l"/>
                <a:tab pos="7200900" algn="l"/>
                <a:tab pos="7650163" algn="l"/>
                <a:tab pos="8099425" algn="l"/>
                <a:tab pos="8548688" algn="l"/>
                <a:tab pos="8997950" algn="l"/>
                <a:tab pos="9434513" algn="l"/>
                <a:tab pos="9883775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4288" algn="l"/>
                <a:tab pos="461963" algn="l"/>
                <a:tab pos="911225" algn="l"/>
                <a:tab pos="1360488" algn="l"/>
                <a:tab pos="1809750" algn="l"/>
                <a:tab pos="2259013" algn="l"/>
                <a:tab pos="2708275" algn="l"/>
                <a:tab pos="3157538" algn="l"/>
                <a:tab pos="3606800" algn="l"/>
                <a:tab pos="4056063" algn="l"/>
                <a:tab pos="4505325" algn="l"/>
                <a:tab pos="4954588" algn="l"/>
                <a:tab pos="5403850" algn="l"/>
                <a:tab pos="5853113" algn="l"/>
                <a:tab pos="6302375" algn="l"/>
                <a:tab pos="6751638" algn="l"/>
                <a:tab pos="7200900" algn="l"/>
                <a:tab pos="7650163" algn="l"/>
                <a:tab pos="8099425" algn="l"/>
                <a:tab pos="8548688" algn="l"/>
                <a:tab pos="8997950" algn="l"/>
                <a:tab pos="9434513" algn="l"/>
                <a:tab pos="9883775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4288" algn="l"/>
                <a:tab pos="461963" algn="l"/>
                <a:tab pos="911225" algn="l"/>
                <a:tab pos="1360488" algn="l"/>
                <a:tab pos="1809750" algn="l"/>
                <a:tab pos="2259013" algn="l"/>
                <a:tab pos="2708275" algn="l"/>
                <a:tab pos="3157538" algn="l"/>
                <a:tab pos="3606800" algn="l"/>
                <a:tab pos="4056063" algn="l"/>
                <a:tab pos="4505325" algn="l"/>
                <a:tab pos="4954588" algn="l"/>
                <a:tab pos="5403850" algn="l"/>
                <a:tab pos="5853113" algn="l"/>
                <a:tab pos="6302375" algn="l"/>
                <a:tab pos="6751638" algn="l"/>
                <a:tab pos="7200900" algn="l"/>
                <a:tab pos="7650163" algn="l"/>
                <a:tab pos="8099425" algn="l"/>
                <a:tab pos="8548688" algn="l"/>
                <a:tab pos="8997950" algn="l"/>
                <a:tab pos="9434513" algn="l"/>
                <a:tab pos="9883775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4288" algn="l"/>
                <a:tab pos="461963" algn="l"/>
                <a:tab pos="911225" algn="l"/>
                <a:tab pos="1360488" algn="l"/>
                <a:tab pos="1809750" algn="l"/>
                <a:tab pos="2259013" algn="l"/>
                <a:tab pos="2708275" algn="l"/>
                <a:tab pos="3157538" algn="l"/>
                <a:tab pos="3606800" algn="l"/>
                <a:tab pos="4056063" algn="l"/>
                <a:tab pos="4505325" algn="l"/>
                <a:tab pos="4954588" algn="l"/>
                <a:tab pos="5403850" algn="l"/>
                <a:tab pos="5853113" algn="l"/>
                <a:tab pos="6302375" algn="l"/>
                <a:tab pos="6751638" algn="l"/>
                <a:tab pos="7200900" algn="l"/>
                <a:tab pos="7650163" algn="l"/>
                <a:tab pos="8099425" algn="l"/>
                <a:tab pos="8548688" algn="l"/>
                <a:tab pos="8997950" algn="l"/>
                <a:tab pos="9434513" algn="l"/>
                <a:tab pos="9883775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4288" algn="l"/>
                <a:tab pos="461963" algn="l"/>
                <a:tab pos="911225" algn="l"/>
                <a:tab pos="1360488" algn="l"/>
                <a:tab pos="1809750" algn="l"/>
                <a:tab pos="2259013" algn="l"/>
                <a:tab pos="2708275" algn="l"/>
                <a:tab pos="3157538" algn="l"/>
                <a:tab pos="3606800" algn="l"/>
                <a:tab pos="4056063" algn="l"/>
                <a:tab pos="4505325" algn="l"/>
                <a:tab pos="4954588" algn="l"/>
                <a:tab pos="5403850" algn="l"/>
                <a:tab pos="5853113" algn="l"/>
                <a:tab pos="6302375" algn="l"/>
                <a:tab pos="6751638" algn="l"/>
                <a:tab pos="7200900" algn="l"/>
                <a:tab pos="7650163" algn="l"/>
                <a:tab pos="8099425" algn="l"/>
                <a:tab pos="8548688" algn="l"/>
                <a:tab pos="8997950" algn="l"/>
                <a:tab pos="9434513" algn="l"/>
                <a:tab pos="9883775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marL="357188" indent="-342900" eaLnBrk="1">
              <a:lnSpc>
                <a:spcPct val="100000"/>
              </a:lnSpc>
              <a:spcAft>
                <a:spcPts val="575"/>
              </a:spcAft>
              <a:buSzPct val="80000"/>
              <a:buFont typeface="Wingdings" panose="05000000000000000000" pitchFamily="2" charset="2"/>
              <a:buChar char="à"/>
            </a:pPr>
            <a:r>
              <a:rPr lang="hu-HU" altLang="hu-HU" sz="2400" b="1" dirty="0" smtClean="0">
                <a:solidFill>
                  <a:srgbClr val="013334"/>
                </a:solidFill>
                <a:latin typeface="Cambria" panose="02040503050406030204" pitchFamily="18" charset="0"/>
                <a:sym typeface="Wingdings" panose="05000000000000000000" pitchFamily="2" charset="2"/>
              </a:rPr>
              <a:t>bírói szervezet</a:t>
            </a:r>
            <a:r>
              <a:rPr lang="hu-HU" altLang="hu-HU" sz="2400" b="1" dirty="0">
                <a:solidFill>
                  <a:srgbClr val="013334"/>
                </a:solidFill>
                <a:latin typeface="Cambria" panose="02040503050406030204" pitchFamily="18" charset="0"/>
                <a:sym typeface="Wingdings" panose="05000000000000000000" pitchFamily="2" charset="2"/>
              </a:rPr>
              <a:t> </a:t>
            </a:r>
            <a:r>
              <a:rPr lang="hu-HU" altLang="hu-HU" sz="2400" b="1" dirty="0" smtClean="0">
                <a:solidFill>
                  <a:srgbClr val="013334"/>
                </a:solidFill>
                <a:latin typeface="Cambria" panose="02040503050406030204" pitchFamily="18" charset="0"/>
                <a:sym typeface="Wingdings" panose="05000000000000000000" pitchFamily="2" charset="2"/>
              </a:rPr>
              <a:t>– függetlenség</a:t>
            </a:r>
          </a:p>
          <a:p>
            <a:pPr marL="357188" indent="-342900" eaLnBrk="1">
              <a:lnSpc>
                <a:spcPct val="100000"/>
              </a:lnSpc>
              <a:spcAft>
                <a:spcPts val="575"/>
              </a:spcAft>
              <a:buSzPct val="80000"/>
              <a:buFont typeface="Wingdings" panose="05000000000000000000" pitchFamily="2" charset="2"/>
              <a:buChar char="à"/>
            </a:pPr>
            <a:r>
              <a:rPr lang="hu-HU" altLang="hu-HU" sz="2400" b="1" dirty="0" smtClean="0">
                <a:solidFill>
                  <a:srgbClr val="013334"/>
                </a:solidFill>
                <a:latin typeface="Cambria" panose="02040503050406030204" pitchFamily="18" charset="0"/>
                <a:sym typeface="Wingdings" panose="05000000000000000000" pitchFamily="2" charset="2"/>
              </a:rPr>
              <a:t>Büntetőperek – bűncselekmény esetén – vádló: ügyész, vádlott: védőügyvéd</a:t>
            </a:r>
          </a:p>
          <a:p>
            <a:pPr marL="357188" indent="-342900" eaLnBrk="1">
              <a:lnSpc>
                <a:spcPct val="100000"/>
              </a:lnSpc>
              <a:spcAft>
                <a:spcPts val="575"/>
              </a:spcAft>
              <a:buSzPct val="80000"/>
              <a:buFont typeface="Wingdings" panose="05000000000000000000" pitchFamily="2" charset="2"/>
              <a:buChar char="à"/>
            </a:pPr>
            <a:r>
              <a:rPr lang="hu-HU" altLang="hu-HU" sz="2400" b="1" dirty="0" smtClean="0">
                <a:solidFill>
                  <a:srgbClr val="013334"/>
                </a:solidFill>
                <a:latin typeface="Cambria" panose="02040503050406030204" pitchFamily="18" charset="0"/>
                <a:sym typeface="Wingdings" panose="05000000000000000000" pitchFamily="2" charset="2"/>
              </a:rPr>
              <a:t>Polgári perek – magánfelek jogvitája (pl. tulajdonjogi, családjogi viták) – mindkét felet ügyvéd képviseli</a:t>
            </a:r>
          </a:p>
          <a:p>
            <a:pPr marL="357188" indent="-342900" eaLnBrk="1">
              <a:lnSpc>
                <a:spcPct val="100000"/>
              </a:lnSpc>
              <a:spcAft>
                <a:spcPts val="575"/>
              </a:spcAft>
              <a:buSzPct val="80000"/>
              <a:buFont typeface="Wingdings" panose="05000000000000000000" pitchFamily="2" charset="2"/>
              <a:buChar char="à"/>
            </a:pPr>
            <a:r>
              <a:rPr lang="hu-HU" altLang="hu-HU" sz="2400" b="1" dirty="0" smtClean="0">
                <a:solidFill>
                  <a:srgbClr val="013334"/>
                </a:solidFill>
                <a:latin typeface="Cambria" panose="02040503050406030204" pitchFamily="18" charset="0"/>
                <a:sym typeface="Wingdings" panose="05000000000000000000" pitchFamily="2" charset="2"/>
              </a:rPr>
              <a:t>Fellebbezés: az ügy magasabb fokú </a:t>
            </a:r>
          </a:p>
          <a:p>
            <a:pPr eaLnBrk="1">
              <a:lnSpc>
                <a:spcPct val="100000"/>
              </a:lnSpc>
              <a:spcAft>
                <a:spcPts val="575"/>
              </a:spcAft>
              <a:buSzPct val="80000"/>
            </a:pPr>
            <a:r>
              <a:rPr lang="hu-HU" altLang="hu-HU" sz="2400" b="1" dirty="0">
                <a:solidFill>
                  <a:srgbClr val="013334"/>
                </a:solidFill>
                <a:latin typeface="Cambria" panose="02040503050406030204" pitchFamily="18" charset="0"/>
                <a:sym typeface="Wingdings" panose="05000000000000000000" pitchFamily="2" charset="2"/>
              </a:rPr>
              <a:t>b</a:t>
            </a:r>
            <a:r>
              <a:rPr lang="hu-HU" altLang="hu-HU" sz="2400" b="1" dirty="0" smtClean="0">
                <a:solidFill>
                  <a:srgbClr val="013334"/>
                </a:solidFill>
                <a:latin typeface="Cambria" panose="02040503050406030204" pitchFamily="18" charset="0"/>
                <a:sym typeface="Wingdings" panose="05000000000000000000" pitchFamily="2" charset="2"/>
              </a:rPr>
              <a:t>írósághoz kerül</a:t>
            </a:r>
          </a:p>
          <a:p>
            <a:pPr eaLnBrk="1">
              <a:lnSpc>
                <a:spcPct val="100000"/>
              </a:lnSpc>
              <a:spcAft>
                <a:spcPts val="575"/>
              </a:spcAft>
              <a:buSzPct val="80000"/>
            </a:pPr>
            <a:r>
              <a:rPr lang="hu-HU" altLang="hu-HU" sz="2400" b="1" dirty="0" smtClean="0">
                <a:solidFill>
                  <a:srgbClr val="013334"/>
                </a:solidFill>
                <a:latin typeface="Cambria" panose="02040503050406030204" pitchFamily="18" charset="0"/>
                <a:sym typeface="Wingdings" panose="05000000000000000000" pitchFamily="2" charset="2"/>
              </a:rPr>
              <a:t>Esküdtszék nincs, a bíró hoz ítéletet</a:t>
            </a:r>
          </a:p>
          <a:p>
            <a:pPr marL="357188" indent="-342900" eaLnBrk="1">
              <a:lnSpc>
                <a:spcPct val="100000"/>
              </a:lnSpc>
              <a:spcAft>
                <a:spcPts val="575"/>
              </a:spcAft>
              <a:buSzPct val="80000"/>
              <a:buFont typeface="Wingdings" panose="05000000000000000000" pitchFamily="2" charset="2"/>
              <a:buChar char="à"/>
            </a:pPr>
            <a:endParaRPr lang="hu-HU" altLang="hu-HU" sz="2400" dirty="0">
              <a:solidFill>
                <a:srgbClr val="013334"/>
              </a:solidFill>
              <a:latin typeface="Cambria" panose="02040503050406030204" pitchFamily="18" charset="0"/>
            </a:endParaRPr>
          </a:p>
        </p:txBody>
      </p:sp>
      <p:sp>
        <p:nvSpPr>
          <p:cNvPr id="2051" name="Text Box 2"/>
          <p:cNvSpPr txBox="1">
            <a:spLocks noChangeArrowheads="1"/>
          </p:cNvSpPr>
          <p:nvPr/>
        </p:nvSpPr>
        <p:spPr bwMode="auto">
          <a:xfrm>
            <a:off x="-1" y="0"/>
            <a:ext cx="10080625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38880" rIns="0" bIns="0" anchor="ctr"/>
          <a:lstStyle>
            <a:lvl1pPr eaLnBrk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  <a:tab pos="94345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 eaLnBrk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  <a:tab pos="94345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 eaLnBrk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  <a:tab pos="94345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 eaLnBrk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  <a:tab pos="94345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 eaLnBrk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  <a:tab pos="94345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  <a:tab pos="94345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  <a:tab pos="94345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  <a:tab pos="94345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  <a:tab pos="94345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 eaLnBrk="1">
              <a:buClrTx/>
              <a:buFontTx/>
              <a:buNone/>
            </a:pPr>
            <a:r>
              <a:rPr lang="hu-HU" altLang="hu-HU" sz="2400" b="1" dirty="0" smtClean="0">
                <a:solidFill>
                  <a:srgbClr val="013334"/>
                </a:solidFill>
                <a:latin typeface="Cambria" panose="02040503050406030204" pitchFamily="18" charset="0"/>
              </a:rPr>
              <a:t>Igazságszolgáltatás</a:t>
            </a:r>
            <a:endParaRPr lang="hu-HU" altLang="hu-HU" sz="2400" b="1" dirty="0">
              <a:solidFill>
                <a:srgbClr val="013334"/>
              </a:solidFill>
              <a:latin typeface="Cambria" panose="02040503050406030204" pitchFamily="18" charset="0"/>
            </a:endParaRPr>
          </a:p>
        </p:txBody>
      </p:sp>
      <p:sp>
        <p:nvSpPr>
          <p:cNvPr id="5" name="Text Box 2">
            <a:extLst>
              <a:ext uri="{FF2B5EF4-FFF2-40B4-BE49-F238E27FC236}">
                <a16:creationId xmlns:a16="http://schemas.microsoft.com/office/drawing/2014/main" id="{313D7E5F-1F1D-4AD5-A7EE-556976267E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9713" y="7132638"/>
            <a:ext cx="9601200" cy="427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 eaLnBrk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 eaLnBrk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 eaLnBrk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 eaLnBrk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 eaLnBrk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 eaLnBrk="1">
              <a:buClrTx/>
              <a:buFontTx/>
              <a:buNone/>
            </a:pPr>
            <a:r>
              <a:rPr lang="hu-HU" b="1" dirty="0">
                <a:solidFill>
                  <a:schemeClr val="tx1"/>
                </a:solidFill>
                <a:latin typeface="Cambria" panose="02040503050406030204" pitchFamily="18" charset="0"/>
              </a:rPr>
              <a:t>A bírói </a:t>
            </a:r>
            <a:r>
              <a:rPr lang="hu-HU" b="1" dirty="0">
                <a:solidFill>
                  <a:schemeClr val="tx1"/>
                </a:solidFill>
                <a:highlight>
                  <a:srgbClr val="FE5E00"/>
                </a:highlight>
                <a:latin typeface="Cambria" panose="02040503050406030204" pitchFamily="18" charset="0"/>
                <a:hlinkClick r:id="rId3"/>
              </a:rPr>
              <a:t>szervezet</a:t>
            </a:r>
            <a:r>
              <a:rPr lang="hu-HU" b="1" dirty="0">
                <a:solidFill>
                  <a:schemeClr val="tx1"/>
                </a:solidFill>
                <a:latin typeface="Cambria" panose="02040503050406030204" pitchFamily="18" charset="0"/>
              </a:rPr>
              <a:t> 2018-ban</a:t>
            </a:r>
            <a:endParaRPr lang="hu-HU" altLang="hu-HU" b="1" dirty="0">
              <a:solidFill>
                <a:schemeClr val="tx1"/>
              </a:solidFill>
              <a:highlight>
                <a:srgbClr val="FE5E00"/>
              </a:highlight>
              <a:latin typeface="Cambria" panose="02040503050406030204" pitchFamily="18" charset="0"/>
            </a:endParaRPr>
          </a:p>
        </p:txBody>
      </p:sp>
      <p:pic>
        <p:nvPicPr>
          <p:cNvPr id="2" name="Picture 2" descr="szervezeti_abra_uj_2.png">
            <a:extLst>
              <a:ext uri="{FF2B5EF4-FFF2-40B4-BE49-F238E27FC236}">
                <a16:creationId xmlns:a16="http://schemas.microsoft.com/office/drawing/2014/main" id="{F8B51600-8658-45A7-9F3E-019451DBC3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2051" y="2018095"/>
            <a:ext cx="6247346" cy="5105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ímlap">
            <a:hlinkClick r:id="rId5" tooltip="Címlap"/>
            <a:extLst>
              <a:ext uri="{FF2B5EF4-FFF2-40B4-BE49-F238E27FC236}">
                <a16:creationId xmlns:a16="http://schemas.microsoft.com/office/drawing/2014/main" id="{42811747-BC40-441B-9059-9E26AF8739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6401363"/>
            <a:ext cx="3805514" cy="718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zövegdoboz 2"/>
          <p:cNvSpPr txBox="1"/>
          <p:nvPr/>
        </p:nvSpPr>
        <p:spPr>
          <a:xfrm>
            <a:off x="239713" y="3915495"/>
            <a:ext cx="4114799" cy="1122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 smtClean="0">
                <a:solidFill>
                  <a:schemeClr val="accent2">
                    <a:lumMod val="75000"/>
                  </a:schemeClr>
                </a:solidFill>
              </a:rPr>
              <a:t>Törvény előtti egyenlőség</a:t>
            </a:r>
          </a:p>
          <a:p>
            <a:r>
              <a:rPr lang="hu-HU" dirty="0" smtClean="0">
                <a:solidFill>
                  <a:schemeClr val="accent2">
                    <a:lumMod val="75000"/>
                  </a:schemeClr>
                </a:solidFill>
              </a:rPr>
              <a:t>Ártatlanság vélelme</a:t>
            </a:r>
          </a:p>
          <a:p>
            <a:r>
              <a:rPr lang="hu-HU" dirty="0" smtClean="0">
                <a:solidFill>
                  <a:schemeClr val="accent2">
                    <a:lumMod val="75000"/>
                  </a:schemeClr>
                </a:solidFill>
              </a:rPr>
              <a:t>Ügyvédhez való jog</a:t>
            </a:r>
          </a:p>
          <a:p>
            <a:r>
              <a:rPr lang="hu-HU" dirty="0" smtClean="0">
                <a:solidFill>
                  <a:schemeClr val="accent2">
                    <a:lumMod val="75000"/>
                  </a:schemeClr>
                </a:solidFill>
              </a:rPr>
              <a:t>Anyanyelvhasználati jog</a:t>
            </a:r>
            <a:endParaRPr lang="hu-HU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1636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Text Box 2"/>
          <p:cNvSpPr txBox="1">
            <a:spLocks noChangeArrowheads="1"/>
          </p:cNvSpPr>
          <p:nvPr/>
        </p:nvSpPr>
        <p:spPr bwMode="auto">
          <a:xfrm>
            <a:off x="-1" y="0"/>
            <a:ext cx="10080625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38880" rIns="0" bIns="0" anchor="ctr"/>
          <a:lstStyle>
            <a:lvl1pPr eaLnBrk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  <a:tab pos="94345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 eaLnBrk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  <a:tab pos="94345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 eaLnBrk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  <a:tab pos="94345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 eaLnBrk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  <a:tab pos="94345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 eaLnBrk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  <a:tab pos="94345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  <a:tab pos="94345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  <a:tab pos="94345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  <a:tab pos="94345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  <a:tab pos="94345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 eaLnBrk="1">
              <a:buClrTx/>
              <a:buFontTx/>
              <a:buNone/>
            </a:pPr>
            <a:endParaRPr lang="hu-HU" altLang="hu-HU" sz="2400" b="1" dirty="0">
              <a:solidFill>
                <a:srgbClr val="013334"/>
              </a:solidFill>
              <a:latin typeface="Cambria" panose="02040503050406030204" pitchFamily="18" charset="0"/>
            </a:endParaRPr>
          </a:p>
        </p:txBody>
      </p:sp>
      <p:sp>
        <p:nvSpPr>
          <p:cNvPr id="5" name="Text Box 2">
            <a:extLst>
              <a:ext uri="{FF2B5EF4-FFF2-40B4-BE49-F238E27FC236}">
                <a16:creationId xmlns:a16="http://schemas.microsoft.com/office/drawing/2014/main" id="{313D7E5F-1F1D-4AD5-A7EE-556976267E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81467" y="7053470"/>
            <a:ext cx="5459442" cy="5062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 eaLnBrk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 eaLnBrk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 eaLnBrk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 eaLnBrk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 eaLnBrk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 eaLnBrk="1">
              <a:buClrTx/>
              <a:buFontTx/>
              <a:buNone/>
            </a:pPr>
            <a:r>
              <a:rPr lang="hu-HU" b="1" dirty="0">
                <a:solidFill>
                  <a:schemeClr val="tx1"/>
                </a:solidFill>
                <a:latin typeface="Cambria" panose="02040503050406030204" pitchFamily="18" charset="0"/>
              </a:rPr>
              <a:t>Az ügyészség szervezete 2018-ban</a:t>
            </a:r>
            <a:endParaRPr lang="hu-HU" altLang="hu-HU" b="1" dirty="0">
              <a:solidFill>
                <a:schemeClr val="tx1"/>
              </a:solidFill>
              <a:highlight>
                <a:srgbClr val="FE5E00"/>
              </a:highlight>
              <a:latin typeface="Cambria" panose="02040503050406030204" pitchFamily="18" charset="0"/>
            </a:endParaRPr>
          </a:p>
        </p:txBody>
      </p:sp>
      <p:sp>
        <p:nvSpPr>
          <p:cNvPr id="4" name="Text Box 1">
            <a:extLst>
              <a:ext uri="{FF2B5EF4-FFF2-40B4-BE49-F238E27FC236}">
                <a16:creationId xmlns:a16="http://schemas.microsoft.com/office/drawing/2014/main" id="{2E706B17-1604-4C5F-B922-D22207F1DF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9713" y="808037"/>
            <a:ext cx="9601200" cy="121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19440" rIns="0" bIns="0"/>
          <a:lstStyle>
            <a:lvl1pPr marL="14288" eaLnBrk="0">
              <a:tabLst>
                <a:tab pos="14288" algn="l"/>
                <a:tab pos="461963" algn="l"/>
                <a:tab pos="911225" algn="l"/>
                <a:tab pos="1360488" algn="l"/>
                <a:tab pos="1809750" algn="l"/>
                <a:tab pos="2259013" algn="l"/>
                <a:tab pos="2708275" algn="l"/>
                <a:tab pos="3157538" algn="l"/>
                <a:tab pos="3606800" algn="l"/>
                <a:tab pos="4056063" algn="l"/>
                <a:tab pos="4505325" algn="l"/>
                <a:tab pos="4954588" algn="l"/>
                <a:tab pos="5403850" algn="l"/>
                <a:tab pos="5853113" algn="l"/>
                <a:tab pos="6302375" algn="l"/>
                <a:tab pos="6751638" algn="l"/>
                <a:tab pos="7200900" algn="l"/>
                <a:tab pos="7650163" algn="l"/>
                <a:tab pos="8099425" algn="l"/>
                <a:tab pos="8548688" algn="l"/>
                <a:tab pos="8997950" algn="l"/>
                <a:tab pos="9434513" algn="l"/>
                <a:tab pos="9883775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 eaLnBrk="0">
              <a:tabLst>
                <a:tab pos="14288" algn="l"/>
                <a:tab pos="461963" algn="l"/>
                <a:tab pos="911225" algn="l"/>
                <a:tab pos="1360488" algn="l"/>
                <a:tab pos="1809750" algn="l"/>
                <a:tab pos="2259013" algn="l"/>
                <a:tab pos="2708275" algn="l"/>
                <a:tab pos="3157538" algn="l"/>
                <a:tab pos="3606800" algn="l"/>
                <a:tab pos="4056063" algn="l"/>
                <a:tab pos="4505325" algn="l"/>
                <a:tab pos="4954588" algn="l"/>
                <a:tab pos="5403850" algn="l"/>
                <a:tab pos="5853113" algn="l"/>
                <a:tab pos="6302375" algn="l"/>
                <a:tab pos="6751638" algn="l"/>
                <a:tab pos="7200900" algn="l"/>
                <a:tab pos="7650163" algn="l"/>
                <a:tab pos="8099425" algn="l"/>
                <a:tab pos="8548688" algn="l"/>
                <a:tab pos="8997950" algn="l"/>
                <a:tab pos="9434513" algn="l"/>
                <a:tab pos="9883775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 eaLnBrk="0">
              <a:tabLst>
                <a:tab pos="14288" algn="l"/>
                <a:tab pos="461963" algn="l"/>
                <a:tab pos="911225" algn="l"/>
                <a:tab pos="1360488" algn="l"/>
                <a:tab pos="1809750" algn="l"/>
                <a:tab pos="2259013" algn="l"/>
                <a:tab pos="2708275" algn="l"/>
                <a:tab pos="3157538" algn="l"/>
                <a:tab pos="3606800" algn="l"/>
                <a:tab pos="4056063" algn="l"/>
                <a:tab pos="4505325" algn="l"/>
                <a:tab pos="4954588" algn="l"/>
                <a:tab pos="5403850" algn="l"/>
                <a:tab pos="5853113" algn="l"/>
                <a:tab pos="6302375" algn="l"/>
                <a:tab pos="6751638" algn="l"/>
                <a:tab pos="7200900" algn="l"/>
                <a:tab pos="7650163" algn="l"/>
                <a:tab pos="8099425" algn="l"/>
                <a:tab pos="8548688" algn="l"/>
                <a:tab pos="8997950" algn="l"/>
                <a:tab pos="9434513" algn="l"/>
                <a:tab pos="9883775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 eaLnBrk="0">
              <a:tabLst>
                <a:tab pos="14288" algn="l"/>
                <a:tab pos="461963" algn="l"/>
                <a:tab pos="911225" algn="l"/>
                <a:tab pos="1360488" algn="l"/>
                <a:tab pos="1809750" algn="l"/>
                <a:tab pos="2259013" algn="l"/>
                <a:tab pos="2708275" algn="l"/>
                <a:tab pos="3157538" algn="l"/>
                <a:tab pos="3606800" algn="l"/>
                <a:tab pos="4056063" algn="l"/>
                <a:tab pos="4505325" algn="l"/>
                <a:tab pos="4954588" algn="l"/>
                <a:tab pos="5403850" algn="l"/>
                <a:tab pos="5853113" algn="l"/>
                <a:tab pos="6302375" algn="l"/>
                <a:tab pos="6751638" algn="l"/>
                <a:tab pos="7200900" algn="l"/>
                <a:tab pos="7650163" algn="l"/>
                <a:tab pos="8099425" algn="l"/>
                <a:tab pos="8548688" algn="l"/>
                <a:tab pos="8997950" algn="l"/>
                <a:tab pos="9434513" algn="l"/>
                <a:tab pos="9883775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 eaLnBrk="0">
              <a:tabLst>
                <a:tab pos="14288" algn="l"/>
                <a:tab pos="461963" algn="l"/>
                <a:tab pos="911225" algn="l"/>
                <a:tab pos="1360488" algn="l"/>
                <a:tab pos="1809750" algn="l"/>
                <a:tab pos="2259013" algn="l"/>
                <a:tab pos="2708275" algn="l"/>
                <a:tab pos="3157538" algn="l"/>
                <a:tab pos="3606800" algn="l"/>
                <a:tab pos="4056063" algn="l"/>
                <a:tab pos="4505325" algn="l"/>
                <a:tab pos="4954588" algn="l"/>
                <a:tab pos="5403850" algn="l"/>
                <a:tab pos="5853113" algn="l"/>
                <a:tab pos="6302375" algn="l"/>
                <a:tab pos="6751638" algn="l"/>
                <a:tab pos="7200900" algn="l"/>
                <a:tab pos="7650163" algn="l"/>
                <a:tab pos="8099425" algn="l"/>
                <a:tab pos="8548688" algn="l"/>
                <a:tab pos="8997950" algn="l"/>
                <a:tab pos="9434513" algn="l"/>
                <a:tab pos="9883775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4288" algn="l"/>
                <a:tab pos="461963" algn="l"/>
                <a:tab pos="911225" algn="l"/>
                <a:tab pos="1360488" algn="l"/>
                <a:tab pos="1809750" algn="l"/>
                <a:tab pos="2259013" algn="l"/>
                <a:tab pos="2708275" algn="l"/>
                <a:tab pos="3157538" algn="l"/>
                <a:tab pos="3606800" algn="l"/>
                <a:tab pos="4056063" algn="l"/>
                <a:tab pos="4505325" algn="l"/>
                <a:tab pos="4954588" algn="l"/>
                <a:tab pos="5403850" algn="l"/>
                <a:tab pos="5853113" algn="l"/>
                <a:tab pos="6302375" algn="l"/>
                <a:tab pos="6751638" algn="l"/>
                <a:tab pos="7200900" algn="l"/>
                <a:tab pos="7650163" algn="l"/>
                <a:tab pos="8099425" algn="l"/>
                <a:tab pos="8548688" algn="l"/>
                <a:tab pos="8997950" algn="l"/>
                <a:tab pos="9434513" algn="l"/>
                <a:tab pos="9883775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4288" algn="l"/>
                <a:tab pos="461963" algn="l"/>
                <a:tab pos="911225" algn="l"/>
                <a:tab pos="1360488" algn="l"/>
                <a:tab pos="1809750" algn="l"/>
                <a:tab pos="2259013" algn="l"/>
                <a:tab pos="2708275" algn="l"/>
                <a:tab pos="3157538" algn="l"/>
                <a:tab pos="3606800" algn="l"/>
                <a:tab pos="4056063" algn="l"/>
                <a:tab pos="4505325" algn="l"/>
                <a:tab pos="4954588" algn="l"/>
                <a:tab pos="5403850" algn="l"/>
                <a:tab pos="5853113" algn="l"/>
                <a:tab pos="6302375" algn="l"/>
                <a:tab pos="6751638" algn="l"/>
                <a:tab pos="7200900" algn="l"/>
                <a:tab pos="7650163" algn="l"/>
                <a:tab pos="8099425" algn="l"/>
                <a:tab pos="8548688" algn="l"/>
                <a:tab pos="8997950" algn="l"/>
                <a:tab pos="9434513" algn="l"/>
                <a:tab pos="9883775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4288" algn="l"/>
                <a:tab pos="461963" algn="l"/>
                <a:tab pos="911225" algn="l"/>
                <a:tab pos="1360488" algn="l"/>
                <a:tab pos="1809750" algn="l"/>
                <a:tab pos="2259013" algn="l"/>
                <a:tab pos="2708275" algn="l"/>
                <a:tab pos="3157538" algn="l"/>
                <a:tab pos="3606800" algn="l"/>
                <a:tab pos="4056063" algn="l"/>
                <a:tab pos="4505325" algn="l"/>
                <a:tab pos="4954588" algn="l"/>
                <a:tab pos="5403850" algn="l"/>
                <a:tab pos="5853113" algn="l"/>
                <a:tab pos="6302375" algn="l"/>
                <a:tab pos="6751638" algn="l"/>
                <a:tab pos="7200900" algn="l"/>
                <a:tab pos="7650163" algn="l"/>
                <a:tab pos="8099425" algn="l"/>
                <a:tab pos="8548688" algn="l"/>
                <a:tab pos="8997950" algn="l"/>
                <a:tab pos="9434513" algn="l"/>
                <a:tab pos="9883775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4288" algn="l"/>
                <a:tab pos="461963" algn="l"/>
                <a:tab pos="911225" algn="l"/>
                <a:tab pos="1360488" algn="l"/>
                <a:tab pos="1809750" algn="l"/>
                <a:tab pos="2259013" algn="l"/>
                <a:tab pos="2708275" algn="l"/>
                <a:tab pos="3157538" algn="l"/>
                <a:tab pos="3606800" algn="l"/>
                <a:tab pos="4056063" algn="l"/>
                <a:tab pos="4505325" algn="l"/>
                <a:tab pos="4954588" algn="l"/>
                <a:tab pos="5403850" algn="l"/>
                <a:tab pos="5853113" algn="l"/>
                <a:tab pos="6302375" algn="l"/>
                <a:tab pos="6751638" algn="l"/>
                <a:tab pos="7200900" algn="l"/>
                <a:tab pos="7650163" algn="l"/>
                <a:tab pos="8099425" algn="l"/>
                <a:tab pos="8548688" algn="l"/>
                <a:tab pos="8997950" algn="l"/>
                <a:tab pos="9434513" algn="l"/>
                <a:tab pos="9883775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>
              <a:lnSpc>
                <a:spcPct val="100000"/>
              </a:lnSpc>
              <a:spcAft>
                <a:spcPts val="575"/>
              </a:spcAft>
              <a:buSzPct val="80000"/>
            </a:pPr>
            <a:r>
              <a:rPr lang="hu-HU" altLang="hu-HU" sz="2400" b="1" dirty="0" smtClean="0">
                <a:solidFill>
                  <a:srgbClr val="013334"/>
                </a:solidFill>
                <a:latin typeface="Cambria" panose="02040503050406030204" pitchFamily="18" charset="0"/>
                <a:sym typeface="Wingdings" panose="05000000000000000000" pitchFamily="2" charset="2"/>
              </a:rPr>
              <a:t> ügyészség</a:t>
            </a:r>
            <a:r>
              <a:rPr lang="hu-HU" altLang="hu-HU" sz="2400" b="1" dirty="0">
                <a:solidFill>
                  <a:srgbClr val="013334"/>
                </a:solidFill>
                <a:latin typeface="Cambria" panose="02040503050406030204" pitchFamily="18" charset="0"/>
                <a:sym typeface="Wingdings" panose="05000000000000000000" pitchFamily="2" charset="2"/>
              </a:rPr>
              <a:t> </a:t>
            </a:r>
            <a:r>
              <a:rPr lang="hu-HU" altLang="hu-HU" sz="2400" b="1" dirty="0" smtClean="0">
                <a:solidFill>
                  <a:srgbClr val="013334"/>
                </a:solidFill>
                <a:latin typeface="Cambria" panose="02040503050406030204" pitchFamily="18" charset="0"/>
                <a:sym typeface="Wingdings" panose="05000000000000000000" pitchFamily="2" charset="2"/>
              </a:rPr>
              <a:t>- </a:t>
            </a:r>
            <a:r>
              <a:rPr lang="hu-HU" altLang="hu-HU" sz="2400" b="1" dirty="0">
                <a:solidFill>
                  <a:srgbClr val="013334"/>
                </a:solidFill>
                <a:latin typeface="Cambria" panose="02040503050406030204" pitchFamily="18" charset="0"/>
                <a:sym typeface="Wingdings" panose="05000000000000000000" pitchFamily="2" charset="2"/>
              </a:rPr>
              <a:t>függetlenség</a:t>
            </a:r>
            <a:endParaRPr lang="hu-HU" altLang="hu-HU" sz="2400" dirty="0">
              <a:solidFill>
                <a:srgbClr val="013334"/>
              </a:solidFill>
              <a:latin typeface="Cambria" panose="02040503050406030204" pitchFamily="18" charset="0"/>
            </a:endParaRPr>
          </a:p>
        </p:txBody>
      </p:sp>
      <p:pic>
        <p:nvPicPr>
          <p:cNvPr id="3074" name="Picture 2" descr="http://ugyeszseg.hu/images/ugyeszseg_szervezet.gif">
            <a:extLst>
              <a:ext uri="{FF2B5EF4-FFF2-40B4-BE49-F238E27FC236}">
                <a16:creationId xmlns:a16="http://schemas.microsoft.com/office/drawing/2014/main" id="{129B1155-7758-4C7D-AFBC-8C9576AA33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8" r="2783"/>
          <a:stretch/>
        </p:blipFill>
        <p:spPr bwMode="auto">
          <a:xfrm>
            <a:off x="4386275" y="2027237"/>
            <a:ext cx="5459442" cy="5026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Képtalálat a következőre: „ügyészség”">
            <a:extLst>
              <a:ext uri="{FF2B5EF4-FFF2-40B4-BE49-F238E27FC236}">
                <a16:creationId xmlns:a16="http://schemas.microsoft.com/office/drawing/2014/main" id="{1FCA4EEF-E360-4F9A-9399-607F795CCB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7912" y="808037"/>
            <a:ext cx="1142999" cy="2027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églalap 7">
            <a:extLst>
              <a:ext uri="{FF2B5EF4-FFF2-40B4-BE49-F238E27FC236}">
                <a16:creationId xmlns:a16="http://schemas.microsoft.com/office/drawing/2014/main" id="{75AD2B3E-D0B7-443D-9609-A1A1EC9BFD99}"/>
              </a:ext>
            </a:extLst>
          </p:cNvPr>
          <p:cNvSpPr/>
          <p:nvPr/>
        </p:nvSpPr>
        <p:spPr>
          <a:xfrm>
            <a:off x="239711" y="2027237"/>
            <a:ext cx="4038601" cy="4987391"/>
          </a:xfrm>
          <a:prstGeom prst="rect">
            <a:avLst/>
          </a:prstGeom>
          <a:solidFill>
            <a:srgbClr val="FDB910">
              <a:alpha val="69804"/>
            </a:srgbClr>
          </a:solidFill>
          <a:ln w="38100">
            <a:solidFill>
              <a:srgbClr val="013334"/>
            </a:solidFill>
            <a:prstDash val="sysDot"/>
          </a:ln>
        </p:spPr>
        <p:txBody>
          <a:bodyPr wrap="square">
            <a:spAutoFit/>
          </a:bodyPr>
          <a:lstStyle/>
          <a:p>
            <a:pPr algn="just"/>
            <a:r>
              <a:rPr lang="hu-HU" dirty="0">
                <a:solidFill>
                  <a:srgbClr val="013334"/>
                </a:solidFill>
                <a:latin typeface="Cambria" panose="02040503050406030204" pitchFamily="18" charset="0"/>
              </a:rPr>
              <a:t>„Magyarország Alaptörvénye szerint a legfőbb ügyész és az ügyészség az igazságszolgáltatás közreműködőjeként az állam büntetőigényét érvényesíti. Az ügyészség üldözi a bűncselekményeket, fellép más jogsértő cselekményekkel és mulasztásokkal szemben, valamint elősegíti a jogellenes cselekmények megelőzését.</a:t>
            </a:r>
          </a:p>
          <a:p>
            <a:pPr algn="just"/>
            <a:r>
              <a:rPr lang="hu-HU" dirty="0">
                <a:solidFill>
                  <a:srgbClr val="013334"/>
                </a:solidFill>
                <a:latin typeface="Cambria" panose="02040503050406030204" pitchFamily="18" charset="0"/>
              </a:rPr>
              <a:t>A legfőbb ügyész és az ügyészség törvényben meghatározottak szerint jogokat gyakorol a nyomozással összefüggésben, képviseli a közvádat a bírósági eljárásban, felügyeletet gyakorol a büntetés-végrehajtás törvényessége felett, törvény által meghatározott további feladat- és hatásköröket gyakorol.” </a:t>
            </a:r>
          </a:p>
          <a:p>
            <a:pPr algn="just"/>
            <a:r>
              <a:rPr lang="hu-HU" dirty="0">
                <a:solidFill>
                  <a:srgbClr val="013334"/>
                </a:solidFill>
                <a:latin typeface="Cambria" panose="02040503050406030204" pitchFamily="18" charset="0"/>
              </a:rPr>
              <a:t>	(Részlet az Ügyészség </a:t>
            </a:r>
            <a:r>
              <a:rPr lang="hu-HU" dirty="0">
                <a:solidFill>
                  <a:srgbClr val="013334"/>
                </a:solidFill>
                <a:highlight>
                  <a:srgbClr val="FE5E00"/>
                </a:highlight>
                <a:latin typeface="Cambria" panose="02040503050406030204" pitchFamily="18" charset="0"/>
                <a:hlinkClick r:id="rId5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honlapjáról</a:t>
            </a:r>
            <a:r>
              <a:rPr lang="hu-HU" dirty="0">
                <a:solidFill>
                  <a:srgbClr val="013334"/>
                </a:solidFill>
                <a:latin typeface="Cambria" panose="02040503050406030204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38324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ext Box 1"/>
          <p:cNvSpPr txBox="1">
            <a:spLocks noChangeArrowheads="1"/>
          </p:cNvSpPr>
          <p:nvPr/>
        </p:nvSpPr>
        <p:spPr bwMode="auto">
          <a:xfrm>
            <a:off x="239713" y="808037"/>
            <a:ext cx="9601200" cy="297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19440" rIns="0" bIns="0"/>
          <a:lstStyle>
            <a:lvl1pPr marL="14288" eaLnBrk="0">
              <a:tabLst>
                <a:tab pos="14288" algn="l"/>
                <a:tab pos="461963" algn="l"/>
                <a:tab pos="911225" algn="l"/>
                <a:tab pos="1360488" algn="l"/>
                <a:tab pos="1809750" algn="l"/>
                <a:tab pos="2259013" algn="l"/>
                <a:tab pos="2708275" algn="l"/>
                <a:tab pos="3157538" algn="l"/>
                <a:tab pos="3606800" algn="l"/>
                <a:tab pos="4056063" algn="l"/>
                <a:tab pos="4505325" algn="l"/>
                <a:tab pos="4954588" algn="l"/>
                <a:tab pos="5403850" algn="l"/>
                <a:tab pos="5853113" algn="l"/>
                <a:tab pos="6302375" algn="l"/>
                <a:tab pos="6751638" algn="l"/>
                <a:tab pos="7200900" algn="l"/>
                <a:tab pos="7650163" algn="l"/>
                <a:tab pos="8099425" algn="l"/>
                <a:tab pos="8548688" algn="l"/>
                <a:tab pos="8997950" algn="l"/>
                <a:tab pos="9434513" algn="l"/>
                <a:tab pos="9883775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 eaLnBrk="0">
              <a:tabLst>
                <a:tab pos="14288" algn="l"/>
                <a:tab pos="461963" algn="l"/>
                <a:tab pos="911225" algn="l"/>
                <a:tab pos="1360488" algn="l"/>
                <a:tab pos="1809750" algn="l"/>
                <a:tab pos="2259013" algn="l"/>
                <a:tab pos="2708275" algn="l"/>
                <a:tab pos="3157538" algn="l"/>
                <a:tab pos="3606800" algn="l"/>
                <a:tab pos="4056063" algn="l"/>
                <a:tab pos="4505325" algn="l"/>
                <a:tab pos="4954588" algn="l"/>
                <a:tab pos="5403850" algn="l"/>
                <a:tab pos="5853113" algn="l"/>
                <a:tab pos="6302375" algn="l"/>
                <a:tab pos="6751638" algn="l"/>
                <a:tab pos="7200900" algn="l"/>
                <a:tab pos="7650163" algn="l"/>
                <a:tab pos="8099425" algn="l"/>
                <a:tab pos="8548688" algn="l"/>
                <a:tab pos="8997950" algn="l"/>
                <a:tab pos="9434513" algn="l"/>
                <a:tab pos="9883775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 eaLnBrk="0">
              <a:tabLst>
                <a:tab pos="14288" algn="l"/>
                <a:tab pos="461963" algn="l"/>
                <a:tab pos="911225" algn="l"/>
                <a:tab pos="1360488" algn="l"/>
                <a:tab pos="1809750" algn="l"/>
                <a:tab pos="2259013" algn="l"/>
                <a:tab pos="2708275" algn="l"/>
                <a:tab pos="3157538" algn="l"/>
                <a:tab pos="3606800" algn="l"/>
                <a:tab pos="4056063" algn="l"/>
                <a:tab pos="4505325" algn="l"/>
                <a:tab pos="4954588" algn="l"/>
                <a:tab pos="5403850" algn="l"/>
                <a:tab pos="5853113" algn="l"/>
                <a:tab pos="6302375" algn="l"/>
                <a:tab pos="6751638" algn="l"/>
                <a:tab pos="7200900" algn="l"/>
                <a:tab pos="7650163" algn="l"/>
                <a:tab pos="8099425" algn="l"/>
                <a:tab pos="8548688" algn="l"/>
                <a:tab pos="8997950" algn="l"/>
                <a:tab pos="9434513" algn="l"/>
                <a:tab pos="9883775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 eaLnBrk="0">
              <a:tabLst>
                <a:tab pos="14288" algn="l"/>
                <a:tab pos="461963" algn="l"/>
                <a:tab pos="911225" algn="l"/>
                <a:tab pos="1360488" algn="l"/>
                <a:tab pos="1809750" algn="l"/>
                <a:tab pos="2259013" algn="l"/>
                <a:tab pos="2708275" algn="l"/>
                <a:tab pos="3157538" algn="l"/>
                <a:tab pos="3606800" algn="l"/>
                <a:tab pos="4056063" algn="l"/>
                <a:tab pos="4505325" algn="l"/>
                <a:tab pos="4954588" algn="l"/>
                <a:tab pos="5403850" algn="l"/>
                <a:tab pos="5853113" algn="l"/>
                <a:tab pos="6302375" algn="l"/>
                <a:tab pos="6751638" algn="l"/>
                <a:tab pos="7200900" algn="l"/>
                <a:tab pos="7650163" algn="l"/>
                <a:tab pos="8099425" algn="l"/>
                <a:tab pos="8548688" algn="l"/>
                <a:tab pos="8997950" algn="l"/>
                <a:tab pos="9434513" algn="l"/>
                <a:tab pos="9883775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 eaLnBrk="0">
              <a:tabLst>
                <a:tab pos="14288" algn="l"/>
                <a:tab pos="461963" algn="l"/>
                <a:tab pos="911225" algn="l"/>
                <a:tab pos="1360488" algn="l"/>
                <a:tab pos="1809750" algn="l"/>
                <a:tab pos="2259013" algn="l"/>
                <a:tab pos="2708275" algn="l"/>
                <a:tab pos="3157538" algn="l"/>
                <a:tab pos="3606800" algn="l"/>
                <a:tab pos="4056063" algn="l"/>
                <a:tab pos="4505325" algn="l"/>
                <a:tab pos="4954588" algn="l"/>
                <a:tab pos="5403850" algn="l"/>
                <a:tab pos="5853113" algn="l"/>
                <a:tab pos="6302375" algn="l"/>
                <a:tab pos="6751638" algn="l"/>
                <a:tab pos="7200900" algn="l"/>
                <a:tab pos="7650163" algn="l"/>
                <a:tab pos="8099425" algn="l"/>
                <a:tab pos="8548688" algn="l"/>
                <a:tab pos="8997950" algn="l"/>
                <a:tab pos="9434513" algn="l"/>
                <a:tab pos="9883775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4288" algn="l"/>
                <a:tab pos="461963" algn="l"/>
                <a:tab pos="911225" algn="l"/>
                <a:tab pos="1360488" algn="l"/>
                <a:tab pos="1809750" algn="l"/>
                <a:tab pos="2259013" algn="l"/>
                <a:tab pos="2708275" algn="l"/>
                <a:tab pos="3157538" algn="l"/>
                <a:tab pos="3606800" algn="l"/>
                <a:tab pos="4056063" algn="l"/>
                <a:tab pos="4505325" algn="l"/>
                <a:tab pos="4954588" algn="l"/>
                <a:tab pos="5403850" algn="l"/>
                <a:tab pos="5853113" algn="l"/>
                <a:tab pos="6302375" algn="l"/>
                <a:tab pos="6751638" algn="l"/>
                <a:tab pos="7200900" algn="l"/>
                <a:tab pos="7650163" algn="l"/>
                <a:tab pos="8099425" algn="l"/>
                <a:tab pos="8548688" algn="l"/>
                <a:tab pos="8997950" algn="l"/>
                <a:tab pos="9434513" algn="l"/>
                <a:tab pos="9883775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4288" algn="l"/>
                <a:tab pos="461963" algn="l"/>
                <a:tab pos="911225" algn="l"/>
                <a:tab pos="1360488" algn="l"/>
                <a:tab pos="1809750" algn="l"/>
                <a:tab pos="2259013" algn="l"/>
                <a:tab pos="2708275" algn="l"/>
                <a:tab pos="3157538" algn="l"/>
                <a:tab pos="3606800" algn="l"/>
                <a:tab pos="4056063" algn="l"/>
                <a:tab pos="4505325" algn="l"/>
                <a:tab pos="4954588" algn="l"/>
                <a:tab pos="5403850" algn="l"/>
                <a:tab pos="5853113" algn="l"/>
                <a:tab pos="6302375" algn="l"/>
                <a:tab pos="6751638" algn="l"/>
                <a:tab pos="7200900" algn="l"/>
                <a:tab pos="7650163" algn="l"/>
                <a:tab pos="8099425" algn="l"/>
                <a:tab pos="8548688" algn="l"/>
                <a:tab pos="8997950" algn="l"/>
                <a:tab pos="9434513" algn="l"/>
                <a:tab pos="9883775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4288" algn="l"/>
                <a:tab pos="461963" algn="l"/>
                <a:tab pos="911225" algn="l"/>
                <a:tab pos="1360488" algn="l"/>
                <a:tab pos="1809750" algn="l"/>
                <a:tab pos="2259013" algn="l"/>
                <a:tab pos="2708275" algn="l"/>
                <a:tab pos="3157538" algn="l"/>
                <a:tab pos="3606800" algn="l"/>
                <a:tab pos="4056063" algn="l"/>
                <a:tab pos="4505325" algn="l"/>
                <a:tab pos="4954588" algn="l"/>
                <a:tab pos="5403850" algn="l"/>
                <a:tab pos="5853113" algn="l"/>
                <a:tab pos="6302375" algn="l"/>
                <a:tab pos="6751638" algn="l"/>
                <a:tab pos="7200900" algn="l"/>
                <a:tab pos="7650163" algn="l"/>
                <a:tab pos="8099425" algn="l"/>
                <a:tab pos="8548688" algn="l"/>
                <a:tab pos="8997950" algn="l"/>
                <a:tab pos="9434513" algn="l"/>
                <a:tab pos="9883775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4288" algn="l"/>
                <a:tab pos="461963" algn="l"/>
                <a:tab pos="911225" algn="l"/>
                <a:tab pos="1360488" algn="l"/>
                <a:tab pos="1809750" algn="l"/>
                <a:tab pos="2259013" algn="l"/>
                <a:tab pos="2708275" algn="l"/>
                <a:tab pos="3157538" algn="l"/>
                <a:tab pos="3606800" algn="l"/>
                <a:tab pos="4056063" algn="l"/>
                <a:tab pos="4505325" algn="l"/>
                <a:tab pos="4954588" algn="l"/>
                <a:tab pos="5403850" algn="l"/>
                <a:tab pos="5853113" algn="l"/>
                <a:tab pos="6302375" algn="l"/>
                <a:tab pos="6751638" algn="l"/>
                <a:tab pos="7200900" algn="l"/>
                <a:tab pos="7650163" algn="l"/>
                <a:tab pos="8099425" algn="l"/>
                <a:tab pos="8548688" algn="l"/>
                <a:tab pos="8997950" algn="l"/>
                <a:tab pos="9434513" algn="l"/>
                <a:tab pos="9883775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marL="357188" indent="-342900" eaLnBrk="1">
              <a:lnSpc>
                <a:spcPct val="100000"/>
              </a:lnSpc>
              <a:spcAft>
                <a:spcPts val="575"/>
              </a:spcAft>
              <a:buSzPct val="80000"/>
              <a:buFont typeface="Wingdings" panose="05000000000000000000" pitchFamily="2" charset="2"/>
              <a:buChar char="à"/>
            </a:pPr>
            <a:r>
              <a:rPr lang="hu-HU" altLang="hu-HU" sz="2400" b="1" dirty="0" smtClean="0">
                <a:solidFill>
                  <a:srgbClr val="013334"/>
                </a:solidFill>
                <a:latin typeface="Cambria" panose="02040503050406030204" pitchFamily="18" charset="0"/>
                <a:sym typeface="Wingdings" panose="05000000000000000000" pitchFamily="2" charset="2"/>
              </a:rPr>
              <a:t>az </a:t>
            </a:r>
            <a:r>
              <a:rPr lang="hu-HU" altLang="hu-HU" sz="2400" b="1" dirty="0">
                <a:solidFill>
                  <a:srgbClr val="013334"/>
                </a:solidFill>
                <a:latin typeface="Cambria" panose="02040503050406030204" pitchFamily="18" charset="0"/>
                <a:sym typeface="Wingdings" panose="05000000000000000000" pitchFamily="2" charset="2"/>
              </a:rPr>
              <a:t>Alkotmánybíróság (</a:t>
            </a:r>
            <a:r>
              <a:rPr lang="hu-HU" altLang="hu-HU" sz="2400" b="1" dirty="0">
                <a:solidFill>
                  <a:srgbClr val="013334"/>
                </a:solidFill>
                <a:highlight>
                  <a:srgbClr val="FE5E00"/>
                </a:highlight>
                <a:latin typeface="Cambria" panose="02040503050406030204" pitchFamily="18" charset="0"/>
                <a:sym typeface="Wingdings" panose="05000000000000000000" pitchFamily="2" charset="2"/>
                <a:hlinkClick r:id="rId3"/>
              </a:rPr>
              <a:t>AB</a:t>
            </a:r>
            <a:r>
              <a:rPr lang="hu-HU" altLang="hu-HU" sz="2400" b="1" dirty="0">
                <a:solidFill>
                  <a:srgbClr val="013334"/>
                </a:solidFill>
                <a:latin typeface="Cambria" panose="02040503050406030204" pitchFamily="18" charset="0"/>
                <a:sym typeface="Wingdings" panose="05000000000000000000" pitchFamily="2" charset="2"/>
              </a:rPr>
              <a:t>)</a:t>
            </a:r>
            <a:br>
              <a:rPr lang="hu-HU" altLang="hu-HU" sz="2400" b="1" dirty="0">
                <a:solidFill>
                  <a:srgbClr val="013334"/>
                </a:solidFill>
                <a:latin typeface="Cambria" panose="02040503050406030204" pitchFamily="18" charset="0"/>
                <a:sym typeface="Wingdings" panose="05000000000000000000" pitchFamily="2" charset="2"/>
              </a:rPr>
            </a:br>
            <a:r>
              <a:rPr lang="hu-HU" altLang="hu-HU" sz="2400" b="1" dirty="0">
                <a:solidFill>
                  <a:srgbClr val="013334"/>
                </a:solidFill>
                <a:latin typeface="Cambria" panose="02040503050406030204" pitchFamily="18" charset="0"/>
                <a:sym typeface="Wingdings" panose="05000000000000000000" pitchFamily="2" charset="2"/>
              </a:rPr>
              <a:t>		- 15 fős testület, parlamenti 2/3-ad </a:t>
            </a:r>
            <a:r>
              <a:rPr lang="hu-HU" altLang="hu-HU" sz="2400" b="1" dirty="0" smtClean="0">
                <a:solidFill>
                  <a:srgbClr val="013334"/>
                </a:solidFill>
                <a:latin typeface="Cambria" panose="02040503050406030204" pitchFamily="18" charset="0"/>
                <a:sym typeface="Wingdings" panose="05000000000000000000" pitchFamily="2" charset="2"/>
              </a:rPr>
              <a:t>választja 12 évre</a:t>
            </a:r>
            <a:r>
              <a:rPr lang="hu-HU" altLang="hu-HU" sz="2400" b="1" dirty="0">
                <a:solidFill>
                  <a:srgbClr val="013334"/>
                </a:solidFill>
                <a:latin typeface="Cambria" panose="02040503050406030204" pitchFamily="18" charset="0"/>
                <a:sym typeface="Wingdings" panose="05000000000000000000" pitchFamily="2" charset="2"/>
              </a:rPr>
              <a:t/>
            </a:r>
            <a:br>
              <a:rPr lang="hu-HU" altLang="hu-HU" sz="2400" b="1" dirty="0">
                <a:solidFill>
                  <a:srgbClr val="013334"/>
                </a:solidFill>
                <a:latin typeface="Cambria" panose="02040503050406030204" pitchFamily="18" charset="0"/>
                <a:sym typeface="Wingdings" panose="05000000000000000000" pitchFamily="2" charset="2"/>
              </a:rPr>
            </a:br>
            <a:r>
              <a:rPr lang="hu-HU" altLang="hu-HU" sz="2400" b="1" dirty="0">
                <a:solidFill>
                  <a:srgbClr val="013334"/>
                </a:solidFill>
                <a:latin typeface="Cambria" panose="02040503050406030204" pitchFamily="18" charset="0"/>
                <a:sym typeface="Wingdings" panose="05000000000000000000" pitchFamily="2" charset="2"/>
              </a:rPr>
              <a:t>		- a jogszabályok alkotmányosságának vizsgálata</a:t>
            </a:r>
            <a:br>
              <a:rPr lang="hu-HU" altLang="hu-HU" sz="2400" b="1" dirty="0">
                <a:solidFill>
                  <a:srgbClr val="013334"/>
                </a:solidFill>
                <a:latin typeface="Cambria" panose="02040503050406030204" pitchFamily="18" charset="0"/>
                <a:sym typeface="Wingdings" panose="05000000000000000000" pitchFamily="2" charset="2"/>
              </a:rPr>
            </a:br>
            <a:r>
              <a:rPr lang="hu-HU" altLang="hu-HU" sz="2400" b="1" dirty="0">
                <a:solidFill>
                  <a:srgbClr val="013334"/>
                </a:solidFill>
                <a:latin typeface="Cambria" panose="02040503050406030204" pitchFamily="18" charset="0"/>
                <a:sym typeface="Wingdings" panose="05000000000000000000" pitchFamily="2" charset="2"/>
              </a:rPr>
              <a:t>		- az alkotmányos alapjogok védelme</a:t>
            </a:r>
            <a:br>
              <a:rPr lang="hu-HU" altLang="hu-HU" sz="2400" b="1" dirty="0">
                <a:solidFill>
                  <a:srgbClr val="013334"/>
                </a:solidFill>
                <a:latin typeface="Cambria" panose="02040503050406030204" pitchFamily="18" charset="0"/>
                <a:sym typeface="Wingdings" panose="05000000000000000000" pitchFamily="2" charset="2"/>
              </a:rPr>
            </a:br>
            <a:r>
              <a:rPr lang="hu-HU" altLang="hu-HU" sz="2400" b="1" dirty="0">
                <a:solidFill>
                  <a:srgbClr val="013334"/>
                </a:solidFill>
                <a:latin typeface="Cambria" panose="02040503050406030204" pitchFamily="18" charset="0"/>
                <a:sym typeface="Wingdings" panose="05000000000000000000" pitchFamily="2" charset="2"/>
              </a:rPr>
              <a:t>		- független szervezet</a:t>
            </a:r>
            <a:br>
              <a:rPr lang="hu-HU" altLang="hu-HU" sz="2400" b="1" dirty="0">
                <a:solidFill>
                  <a:srgbClr val="013334"/>
                </a:solidFill>
                <a:latin typeface="Cambria" panose="02040503050406030204" pitchFamily="18" charset="0"/>
                <a:sym typeface="Wingdings" panose="05000000000000000000" pitchFamily="2" charset="2"/>
              </a:rPr>
            </a:br>
            <a:r>
              <a:rPr lang="hu-HU" altLang="hu-HU" sz="2400" b="1" dirty="0">
                <a:solidFill>
                  <a:srgbClr val="013334"/>
                </a:solidFill>
                <a:latin typeface="Cambria" panose="02040503050406030204" pitchFamily="18" charset="0"/>
                <a:sym typeface="Wingdings" panose="05000000000000000000" pitchFamily="2" charset="2"/>
              </a:rPr>
              <a:t>		- döntéseit nem lehet felülbírálni</a:t>
            </a:r>
            <a:br>
              <a:rPr lang="hu-HU" altLang="hu-HU" sz="2400" b="1" dirty="0">
                <a:solidFill>
                  <a:srgbClr val="013334"/>
                </a:solidFill>
                <a:latin typeface="Cambria" panose="02040503050406030204" pitchFamily="18" charset="0"/>
                <a:sym typeface="Wingdings" panose="05000000000000000000" pitchFamily="2" charset="2"/>
              </a:rPr>
            </a:br>
            <a:r>
              <a:rPr lang="hu-HU" altLang="hu-HU" sz="2400" b="1" dirty="0">
                <a:solidFill>
                  <a:srgbClr val="013334"/>
                </a:solidFill>
                <a:latin typeface="Cambria" panose="02040503050406030204" pitchFamily="18" charset="0"/>
                <a:sym typeface="Wingdings" panose="05000000000000000000" pitchFamily="2" charset="2"/>
              </a:rPr>
              <a:t>		- döntéseit kötelező </a:t>
            </a:r>
            <a:r>
              <a:rPr lang="hu-HU" altLang="hu-HU" sz="2400" b="1" dirty="0" smtClean="0">
                <a:solidFill>
                  <a:srgbClr val="013334"/>
                </a:solidFill>
                <a:latin typeface="Cambria" panose="02040503050406030204" pitchFamily="18" charset="0"/>
                <a:sym typeface="Wingdings" panose="05000000000000000000" pitchFamily="2" charset="2"/>
              </a:rPr>
              <a:t>érvényűek</a:t>
            </a:r>
          </a:p>
        </p:txBody>
      </p:sp>
      <p:sp>
        <p:nvSpPr>
          <p:cNvPr id="2051" name="Text Box 2"/>
          <p:cNvSpPr txBox="1">
            <a:spLocks noChangeArrowheads="1"/>
          </p:cNvSpPr>
          <p:nvPr/>
        </p:nvSpPr>
        <p:spPr bwMode="auto">
          <a:xfrm>
            <a:off x="-1" y="0"/>
            <a:ext cx="10080625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38880" rIns="0" bIns="0" anchor="ctr"/>
          <a:lstStyle>
            <a:lvl1pPr eaLnBrk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  <a:tab pos="94345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 eaLnBrk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  <a:tab pos="94345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 eaLnBrk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  <a:tab pos="94345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 eaLnBrk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  <a:tab pos="94345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 eaLnBrk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  <a:tab pos="94345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  <a:tab pos="94345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  <a:tab pos="94345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  <a:tab pos="94345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  <a:tab pos="94345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 eaLnBrk="1">
              <a:buClrTx/>
              <a:buFontTx/>
              <a:buNone/>
            </a:pPr>
            <a:r>
              <a:rPr lang="hu-HU" altLang="hu-HU" sz="2400" b="1" dirty="0">
                <a:solidFill>
                  <a:srgbClr val="013334"/>
                </a:solidFill>
                <a:latin typeface="Cambria" panose="02040503050406030204" pitchFamily="18" charset="0"/>
              </a:rPr>
              <a:t>Jogvédelem a </a:t>
            </a:r>
            <a:r>
              <a:rPr lang="hu-HU" altLang="hu-HU" sz="2400" b="1" dirty="0" smtClean="0">
                <a:solidFill>
                  <a:srgbClr val="013334"/>
                </a:solidFill>
                <a:latin typeface="Cambria" panose="02040503050406030204" pitchFamily="18" charset="0"/>
              </a:rPr>
              <a:t>jogállamban</a:t>
            </a:r>
            <a:endParaRPr lang="hu-HU" altLang="hu-HU" sz="2400" b="1" dirty="0">
              <a:solidFill>
                <a:srgbClr val="013334"/>
              </a:solidFill>
              <a:latin typeface="Cambria" panose="02040503050406030204" pitchFamily="18" charset="0"/>
            </a:endParaRPr>
          </a:p>
        </p:txBody>
      </p:sp>
      <p:pic>
        <p:nvPicPr>
          <p:cNvPr id="1026" name="Picture 2" descr="KapcsolÃ³dÃ³ kÃ©p">
            <a:extLst>
              <a:ext uri="{FF2B5EF4-FFF2-40B4-BE49-F238E27FC236}">
                <a16:creationId xmlns:a16="http://schemas.microsoft.com/office/drawing/2014/main" id="{47C35748-C8BB-429C-A5EF-8F0FE80DC8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791" y="3779837"/>
            <a:ext cx="8159042" cy="3773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4906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477838" y="-67991"/>
            <a:ext cx="9029700" cy="1238250"/>
          </a:xfrm>
        </p:spPr>
        <p:txBody>
          <a:bodyPr/>
          <a:lstStyle/>
          <a:p>
            <a:r>
              <a:rPr lang="hu-HU" dirty="0" smtClean="0"/>
              <a:t>Alaptörvény – alkotmány (2011)</a:t>
            </a:r>
            <a:endParaRPr lang="hu-HU" dirty="0"/>
          </a:p>
        </p:txBody>
      </p:sp>
      <p:sp>
        <p:nvSpPr>
          <p:cNvPr id="5" name="Tartalom helye 4"/>
          <p:cNvSpPr>
            <a:spLocks noGrp="1"/>
          </p:cNvSpPr>
          <p:nvPr>
            <p:ph sz="half" idx="1"/>
          </p:nvPr>
        </p:nvSpPr>
        <p:spPr>
          <a:xfrm>
            <a:off x="457418" y="846930"/>
            <a:ext cx="4881015" cy="7352507"/>
          </a:xfrm>
        </p:spPr>
        <p:txBody>
          <a:bodyPr/>
          <a:lstStyle/>
          <a:p>
            <a:r>
              <a:rPr lang="hu-HU" dirty="0" smtClean="0"/>
              <a:t>Minden törvénnyel és rendelettel összhangban van</a:t>
            </a:r>
          </a:p>
          <a:p>
            <a:r>
              <a:rPr lang="hu-HU" dirty="0" smtClean="0"/>
              <a:t>A képviselők 2/3-a szavazza meg</a:t>
            </a:r>
          </a:p>
          <a:p>
            <a:r>
              <a:rPr lang="hu-HU" dirty="0" smtClean="0"/>
              <a:t>Parlamentáris köztársaság</a:t>
            </a:r>
          </a:p>
          <a:p>
            <a:r>
              <a:rPr lang="hu-HU" dirty="0" smtClean="0"/>
              <a:t>Államfő: köztársasági elnök</a:t>
            </a:r>
          </a:p>
          <a:p>
            <a:r>
              <a:rPr lang="hu-HU" dirty="0" smtClean="0"/>
              <a:t>Törvényhozó hatalom: országgyűlés</a:t>
            </a:r>
          </a:p>
          <a:p>
            <a:r>
              <a:rPr lang="hu-HU" dirty="0" smtClean="0"/>
              <a:t>Végrehajtó hatalom: kormány – élén a kormányfő: miniszerelnök</a:t>
            </a:r>
          </a:p>
          <a:p>
            <a:r>
              <a:rPr lang="hu-HU" dirty="0" smtClean="0"/>
              <a:t>Igazságszolgáltatás: bíróság, ügyészség</a:t>
            </a:r>
            <a:endParaRPr lang="hu-HU" dirty="0"/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8434" y="1265237"/>
            <a:ext cx="4724400" cy="3524250"/>
          </a:xfrm>
          <a:prstGeom prst="rect">
            <a:avLst/>
          </a:prstGeom>
        </p:spPr>
      </p:pic>
      <p:sp>
        <p:nvSpPr>
          <p:cNvPr id="7" name="Szövegdoboz 6"/>
          <p:cNvSpPr txBox="1"/>
          <p:nvPr/>
        </p:nvSpPr>
        <p:spPr>
          <a:xfrm>
            <a:off x="5954712" y="5227637"/>
            <a:ext cx="4108122" cy="13805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 smtClean="0">
                <a:solidFill>
                  <a:schemeClr val="tx1"/>
                </a:solidFill>
              </a:rPr>
              <a:t>Történeti alkotmány – a történelem során keletkezett törvényeket tekintik annak (pl. 1222 – Aranybulla)</a:t>
            </a:r>
          </a:p>
          <a:p>
            <a:r>
              <a:rPr lang="hu-HU" dirty="0" err="1" smtClean="0">
                <a:solidFill>
                  <a:schemeClr val="tx1"/>
                </a:solidFill>
              </a:rPr>
              <a:t>Kartális</a:t>
            </a:r>
            <a:r>
              <a:rPr lang="hu-HU" dirty="0" smtClean="0">
                <a:solidFill>
                  <a:schemeClr val="tx1"/>
                </a:solidFill>
              </a:rPr>
              <a:t> alkotmány – 1949-es, majd módosítása 1989-ben, új 2011-ben</a:t>
            </a:r>
            <a:endParaRPr lang="hu-HU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549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switch dir="r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Alapvető jogok biztosa</a:t>
            </a:r>
            <a:endParaRPr lang="hu-HU" dirty="0"/>
          </a:p>
        </p:txBody>
      </p:sp>
      <p:sp>
        <p:nvSpPr>
          <p:cNvPr id="4" name="Tartalom helye 3"/>
          <p:cNvSpPr>
            <a:spLocks noGrp="1"/>
          </p:cNvSpPr>
          <p:nvPr>
            <p:ph sz="half" idx="1"/>
          </p:nvPr>
        </p:nvSpPr>
        <p:spPr>
          <a:xfrm>
            <a:off x="250454" y="1341436"/>
            <a:ext cx="4789857" cy="4360863"/>
          </a:xfrm>
        </p:spPr>
        <p:txBody>
          <a:bodyPr/>
          <a:lstStyle/>
          <a:p>
            <a:r>
              <a:rPr lang="hu-HU" dirty="0" smtClean="0"/>
              <a:t>Ogy. Választja 6 évre</a:t>
            </a:r>
          </a:p>
          <a:p>
            <a:r>
              <a:rPr lang="hu-HU" dirty="0" smtClean="0"/>
              <a:t>Bármely állampolgár fordulhat hozzá, ha jogsérelem érte</a:t>
            </a:r>
          </a:p>
          <a:p>
            <a:r>
              <a:rPr lang="hu-HU" dirty="0" smtClean="0"/>
              <a:t>Kivizsgálja az esetet, elindítja az eljárást</a:t>
            </a:r>
          </a:p>
          <a:p>
            <a:r>
              <a:rPr lang="hu-HU" dirty="0" smtClean="0"/>
              <a:t>Két helyettese van: </a:t>
            </a:r>
          </a:p>
          <a:p>
            <a:pPr marL="457200" indent="-457200">
              <a:buFontTx/>
              <a:buChar char="-"/>
            </a:pPr>
            <a:r>
              <a:rPr lang="hu-HU" dirty="0" smtClean="0"/>
              <a:t>A jövő nemzedékek érdekeinek védelme (Dr. </a:t>
            </a:r>
            <a:r>
              <a:rPr lang="hu-HU" dirty="0" err="1" smtClean="0"/>
              <a:t>Bándi</a:t>
            </a:r>
            <a:r>
              <a:rPr lang="hu-HU" dirty="0" smtClean="0"/>
              <a:t> Gyula)</a:t>
            </a:r>
          </a:p>
          <a:p>
            <a:pPr marL="457200" indent="-457200">
              <a:buFontTx/>
              <a:buChar char="-"/>
            </a:pPr>
            <a:r>
              <a:rPr lang="hu-HU" dirty="0" smtClean="0"/>
              <a:t>A hazai nemzetiségek jogainak védelme (Dr. Szalayné dr. Sándor Erzsébet)</a:t>
            </a:r>
          </a:p>
        </p:txBody>
      </p:sp>
      <p:sp>
        <p:nvSpPr>
          <p:cNvPr id="5" name="Tartalom helye 4"/>
          <p:cNvSpPr>
            <a:spLocks noGrp="1"/>
          </p:cNvSpPr>
          <p:nvPr>
            <p:ph sz="half" idx="2"/>
          </p:nvPr>
        </p:nvSpPr>
        <p:spPr>
          <a:xfrm>
            <a:off x="4583112" y="1341437"/>
            <a:ext cx="4338637" cy="4360863"/>
          </a:xfrm>
        </p:spPr>
        <p:txBody>
          <a:bodyPr/>
          <a:lstStyle/>
          <a:p>
            <a:r>
              <a:rPr lang="hu-HU" dirty="0" smtClean="0"/>
              <a:t>Dr. Kozma Ákos</a:t>
            </a:r>
            <a:endParaRPr lang="hu-HU" dirty="0"/>
          </a:p>
        </p:txBody>
      </p:sp>
      <p:pic>
        <p:nvPicPr>
          <p:cNvPr id="7" name="Kép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3356" y="1093787"/>
            <a:ext cx="2971800" cy="2971800"/>
          </a:xfrm>
          <a:prstGeom prst="rect">
            <a:avLst/>
          </a:prstGeom>
        </p:spPr>
      </p:pic>
      <p:pic>
        <p:nvPicPr>
          <p:cNvPr id="3" name="Kép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3356" y="3311525"/>
            <a:ext cx="2857500" cy="4248150"/>
          </a:xfrm>
          <a:prstGeom prst="rect">
            <a:avLst/>
          </a:prstGeom>
        </p:spPr>
      </p:pic>
      <p:pic>
        <p:nvPicPr>
          <p:cNvPr id="6" name="Kép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7664" y="4616450"/>
            <a:ext cx="3333750" cy="294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285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switch dir="r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ext Box 1"/>
          <p:cNvSpPr txBox="1">
            <a:spLocks noChangeArrowheads="1"/>
          </p:cNvSpPr>
          <p:nvPr/>
        </p:nvSpPr>
        <p:spPr bwMode="auto">
          <a:xfrm>
            <a:off x="239713" y="808037"/>
            <a:ext cx="9601200" cy="2590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19440" rIns="0" bIns="0"/>
          <a:lstStyle>
            <a:lvl1pPr marL="14288" eaLnBrk="0">
              <a:tabLst>
                <a:tab pos="14288" algn="l"/>
                <a:tab pos="461963" algn="l"/>
                <a:tab pos="911225" algn="l"/>
                <a:tab pos="1360488" algn="l"/>
                <a:tab pos="1809750" algn="l"/>
                <a:tab pos="2259013" algn="l"/>
                <a:tab pos="2708275" algn="l"/>
                <a:tab pos="3157538" algn="l"/>
                <a:tab pos="3606800" algn="l"/>
                <a:tab pos="4056063" algn="l"/>
                <a:tab pos="4505325" algn="l"/>
                <a:tab pos="4954588" algn="l"/>
                <a:tab pos="5403850" algn="l"/>
                <a:tab pos="5853113" algn="l"/>
                <a:tab pos="6302375" algn="l"/>
                <a:tab pos="6751638" algn="l"/>
                <a:tab pos="7200900" algn="l"/>
                <a:tab pos="7650163" algn="l"/>
                <a:tab pos="8099425" algn="l"/>
                <a:tab pos="8548688" algn="l"/>
                <a:tab pos="8997950" algn="l"/>
                <a:tab pos="9434513" algn="l"/>
                <a:tab pos="9883775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 eaLnBrk="0">
              <a:tabLst>
                <a:tab pos="14288" algn="l"/>
                <a:tab pos="461963" algn="l"/>
                <a:tab pos="911225" algn="l"/>
                <a:tab pos="1360488" algn="l"/>
                <a:tab pos="1809750" algn="l"/>
                <a:tab pos="2259013" algn="l"/>
                <a:tab pos="2708275" algn="l"/>
                <a:tab pos="3157538" algn="l"/>
                <a:tab pos="3606800" algn="l"/>
                <a:tab pos="4056063" algn="l"/>
                <a:tab pos="4505325" algn="l"/>
                <a:tab pos="4954588" algn="l"/>
                <a:tab pos="5403850" algn="l"/>
                <a:tab pos="5853113" algn="l"/>
                <a:tab pos="6302375" algn="l"/>
                <a:tab pos="6751638" algn="l"/>
                <a:tab pos="7200900" algn="l"/>
                <a:tab pos="7650163" algn="l"/>
                <a:tab pos="8099425" algn="l"/>
                <a:tab pos="8548688" algn="l"/>
                <a:tab pos="8997950" algn="l"/>
                <a:tab pos="9434513" algn="l"/>
                <a:tab pos="9883775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 eaLnBrk="0">
              <a:tabLst>
                <a:tab pos="14288" algn="l"/>
                <a:tab pos="461963" algn="l"/>
                <a:tab pos="911225" algn="l"/>
                <a:tab pos="1360488" algn="l"/>
                <a:tab pos="1809750" algn="l"/>
                <a:tab pos="2259013" algn="l"/>
                <a:tab pos="2708275" algn="l"/>
                <a:tab pos="3157538" algn="l"/>
                <a:tab pos="3606800" algn="l"/>
                <a:tab pos="4056063" algn="l"/>
                <a:tab pos="4505325" algn="l"/>
                <a:tab pos="4954588" algn="l"/>
                <a:tab pos="5403850" algn="l"/>
                <a:tab pos="5853113" algn="l"/>
                <a:tab pos="6302375" algn="l"/>
                <a:tab pos="6751638" algn="l"/>
                <a:tab pos="7200900" algn="l"/>
                <a:tab pos="7650163" algn="l"/>
                <a:tab pos="8099425" algn="l"/>
                <a:tab pos="8548688" algn="l"/>
                <a:tab pos="8997950" algn="l"/>
                <a:tab pos="9434513" algn="l"/>
                <a:tab pos="9883775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 eaLnBrk="0">
              <a:tabLst>
                <a:tab pos="14288" algn="l"/>
                <a:tab pos="461963" algn="l"/>
                <a:tab pos="911225" algn="l"/>
                <a:tab pos="1360488" algn="l"/>
                <a:tab pos="1809750" algn="l"/>
                <a:tab pos="2259013" algn="l"/>
                <a:tab pos="2708275" algn="l"/>
                <a:tab pos="3157538" algn="l"/>
                <a:tab pos="3606800" algn="l"/>
                <a:tab pos="4056063" algn="l"/>
                <a:tab pos="4505325" algn="l"/>
                <a:tab pos="4954588" algn="l"/>
                <a:tab pos="5403850" algn="l"/>
                <a:tab pos="5853113" algn="l"/>
                <a:tab pos="6302375" algn="l"/>
                <a:tab pos="6751638" algn="l"/>
                <a:tab pos="7200900" algn="l"/>
                <a:tab pos="7650163" algn="l"/>
                <a:tab pos="8099425" algn="l"/>
                <a:tab pos="8548688" algn="l"/>
                <a:tab pos="8997950" algn="l"/>
                <a:tab pos="9434513" algn="l"/>
                <a:tab pos="9883775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 eaLnBrk="0">
              <a:tabLst>
                <a:tab pos="14288" algn="l"/>
                <a:tab pos="461963" algn="l"/>
                <a:tab pos="911225" algn="l"/>
                <a:tab pos="1360488" algn="l"/>
                <a:tab pos="1809750" algn="l"/>
                <a:tab pos="2259013" algn="l"/>
                <a:tab pos="2708275" algn="l"/>
                <a:tab pos="3157538" algn="l"/>
                <a:tab pos="3606800" algn="l"/>
                <a:tab pos="4056063" algn="l"/>
                <a:tab pos="4505325" algn="l"/>
                <a:tab pos="4954588" algn="l"/>
                <a:tab pos="5403850" algn="l"/>
                <a:tab pos="5853113" algn="l"/>
                <a:tab pos="6302375" algn="l"/>
                <a:tab pos="6751638" algn="l"/>
                <a:tab pos="7200900" algn="l"/>
                <a:tab pos="7650163" algn="l"/>
                <a:tab pos="8099425" algn="l"/>
                <a:tab pos="8548688" algn="l"/>
                <a:tab pos="8997950" algn="l"/>
                <a:tab pos="9434513" algn="l"/>
                <a:tab pos="9883775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4288" algn="l"/>
                <a:tab pos="461963" algn="l"/>
                <a:tab pos="911225" algn="l"/>
                <a:tab pos="1360488" algn="l"/>
                <a:tab pos="1809750" algn="l"/>
                <a:tab pos="2259013" algn="l"/>
                <a:tab pos="2708275" algn="l"/>
                <a:tab pos="3157538" algn="l"/>
                <a:tab pos="3606800" algn="l"/>
                <a:tab pos="4056063" algn="l"/>
                <a:tab pos="4505325" algn="l"/>
                <a:tab pos="4954588" algn="l"/>
                <a:tab pos="5403850" algn="l"/>
                <a:tab pos="5853113" algn="l"/>
                <a:tab pos="6302375" algn="l"/>
                <a:tab pos="6751638" algn="l"/>
                <a:tab pos="7200900" algn="l"/>
                <a:tab pos="7650163" algn="l"/>
                <a:tab pos="8099425" algn="l"/>
                <a:tab pos="8548688" algn="l"/>
                <a:tab pos="8997950" algn="l"/>
                <a:tab pos="9434513" algn="l"/>
                <a:tab pos="9883775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4288" algn="l"/>
                <a:tab pos="461963" algn="l"/>
                <a:tab pos="911225" algn="l"/>
                <a:tab pos="1360488" algn="l"/>
                <a:tab pos="1809750" algn="l"/>
                <a:tab pos="2259013" algn="l"/>
                <a:tab pos="2708275" algn="l"/>
                <a:tab pos="3157538" algn="l"/>
                <a:tab pos="3606800" algn="l"/>
                <a:tab pos="4056063" algn="l"/>
                <a:tab pos="4505325" algn="l"/>
                <a:tab pos="4954588" algn="l"/>
                <a:tab pos="5403850" algn="l"/>
                <a:tab pos="5853113" algn="l"/>
                <a:tab pos="6302375" algn="l"/>
                <a:tab pos="6751638" algn="l"/>
                <a:tab pos="7200900" algn="l"/>
                <a:tab pos="7650163" algn="l"/>
                <a:tab pos="8099425" algn="l"/>
                <a:tab pos="8548688" algn="l"/>
                <a:tab pos="8997950" algn="l"/>
                <a:tab pos="9434513" algn="l"/>
                <a:tab pos="9883775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4288" algn="l"/>
                <a:tab pos="461963" algn="l"/>
                <a:tab pos="911225" algn="l"/>
                <a:tab pos="1360488" algn="l"/>
                <a:tab pos="1809750" algn="l"/>
                <a:tab pos="2259013" algn="l"/>
                <a:tab pos="2708275" algn="l"/>
                <a:tab pos="3157538" algn="l"/>
                <a:tab pos="3606800" algn="l"/>
                <a:tab pos="4056063" algn="l"/>
                <a:tab pos="4505325" algn="l"/>
                <a:tab pos="4954588" algn="l"/>
                <a:tab pos="5403850" algn="l"/>
                <a:tab pos="5853113" algn="l"/>
                <a:tab pos="6302375" algn="l"/>
                <a:tab pos="6751638" algn="l"/>
                <a:tab pos="7200900" algn="l"/>
                <a:tab pos="7650163" algn="l"/>
                <a:tab pos="8099425" algn="l"/>
                <a:tab pos="8548688" algn="l"/>
                <a:tab pos="8997950" algn="l"/>
                <a:tab pos="9434513" algn="l"/>
                <a:tab pos="9883775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4288" algn="l"/>
                <a:tab pos="461963" algn="l"/>
                <a:tab pos="911225" algn="l"/>
                <a:tab pos="1360488" algn="l"/>
                <a:tab pos="1809750" algn="l"/>
                <a:tab pos="2259013" algn="l"/>
                <a:tab pos="2708275" algn="l"/>
                <a:tab pos="3157538" algn="l"/>
                <a:tab pos="3606800" algn="l"/>
                <a:tab pos="4056063" algn="l"/>
                <a:tab pos="4505325" algn="l"/>
                <a:tab pos="4954588" algn="l"/>
                <a:tab pos="5403850" algn="l"/>
                <a:tab pos="5853113" algn="l"/>
                <a:tab pos="6302375" algn="l"/>
                <a:tab pos="6751638" algn="l"/>
                <a:tab pos="7200900" algn="l"/>
                <a:tab pos="7650163" algn="l"/>
                <a:tab pos="8099425" algn="l"/>
                <a:tab pos="8548688" algn="l"/>
                <a:tab pos="8997950" algn="l"/>
                <a:tab pos="9434513" algn="l"/>
                <a:tab pos="9883775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marL="357188" indent="-342900" eaLnBrk="1">
              <a:lnSpc>
                <a:spcPct val="100000"/>
              </a:lnSpc>
              <a:spcAft>
                <a:spcPts val="575"/>
              </a:spcAft>
              <a:buSzPct val="80000"/>
              <a:buFont typeface="Wingdings" panose="05000000000000000000" pitchFamily="2" charset="2"/>
              <a:buChar char="§"/>
            </a:pPr>
            <a:r>
              <a:rPr lang="hu-HU" altLang="hu-HU" sz="2400" b="1" dirty="0">
                <a:solidFill>
                  <a:srgbClr val="013334"/>
                </a:solidFill>
                <a:latin typeface="Cambria" panose="02040503050406030204" pitchFamily="18" charset="0"/>
              </a:rPr>
              <a:t>A pénzügyi–gazdasági felügyelet szervei</a:t>
            </a:r>
            <a:br>
              <a:rPr lang="hu-HU" altLang="hu-HU" sz="2400" b="1" dirty="0">
                <a:solidFill>
                  <a:srgbClr val="013334"/>
                </a:solidFill>
                <a:latin typeface="Cambria" panose="02040503050406030204" pitchFamily="18" charset="0"/>
              </a:rPr>
            </a:br>
            <a:r>
              <a:rPr lang="hu-HU" altLang="hu-HU" sz="2400" b="1" dirty="0">
                <a:solidFill>
                  <a:srgbClr val="013334"/>
                </a:solidFill>
                <a:latin typeface="Cambria" panose="02040503050406030204" pitchFamily="18" charset="0"/>
              </a:rPr>
              <a:t>	</a:t>
            </a:r>
            <a:r>
              <a:rPr lang="hu-HU" altLang="hu-HU" sz="2400" b="1" dirty="0">
                <a:solidFill>
                  <a:srgbClr val="013334"/>
                </a:solidFill>
                <a:latin typeface="Cambria" panose="02040503050406030204" pitchFamily="18" charset="0"/>
                <a:sym typeface="Wingdings" panose="05000000000000000000" pitchFamily="2" charset="2"/>
              </a:rPr>
              <a:t> Állami Számvevőszék (</a:t>
            </a:r>
            <a:r>
              <a:rPr lang="hu-HU" altLang="hu-HU" sz="2400" b="1" dirty="0">
                <a:solidFill>
                  <a:srgbClr val="013334"/>
                </a:solidFill>
                <a:highlight>
                  <a:srgbClr val="FE5E00"/>
                </a:highlight>
                <a:latin typeface="Cambria" panose="02040503050406030204" pitchFamily="18" charset="0"/>
                <a:sym typeface="Wingdings" panose="05000000000000000000" pitchFamily="2" charset="2"/>
                <a:hlinkClick r:id="rId3"/>
              </a:rPr>
              <a:t>ÁSZ</a:t>
            </a:r>
            <a:r>
              <a:rPr lang="hu-HU" altLang="hu-HU" sz="2400" b="1" dirty="0">
                <a:solidFill>
                  <a:srgbClr val="013334"/>
                </a:solidFill>
                <a:latin typeface="Cambria" panose="02040503050406030204" pitchFamily="18" charset="0"/>
                <a:sym typeface="Wingdings" panose="05000000000000000000" pitchFamily="2" charset="2"/>
              </a:rPr>
              <a:t>)</a:t>
            </a:r>
            <a:br>
              <a:rPr lang="hu-HU" altLang="hu-HU" sz="2400" b="1" dirty="0">
                <a:solidFill>
                  <a:srgbClr val="013334"/>
                </a:solidFill>
                <a:latin typeface="Cambria" panose="02040503050406030204" pitchFamily="18" charset="0"/>
                <a:sym typeface="Wingdings" panose="05000000000000000000" pitchFamily="2" charset="2"/>
              </a:rPr>
            </a:br>
            <a:r>
              <a:rPr lang="hu-HU" altLang="hu-HU" sz="2400" b="1" dirty="0">
                <a:solidFill>
                  <a:srgbClr val="013334"/>
                </a:solidFill>
                <a:latin typeface="Cambria" panose="02040503050406030204" pitchFamily="18" charset="0"/>
                <a:sym typeface="Wingdings" panose="05000000000000000000" pitchFamily="2" charset="2"/>
              </a:rPr>
              <a:t>		- az Országgyűlés szerve</a:t>
            </a:r>
            <a:br>
              <a:rPr lang="hu-HU" altLang="hu-HU" sz="2400" b="1" dirty="0">
                <a:solidFill>
                  <a:srgbClr val="013334"/>
                </a:solidFill>
                <a:latin typeface="Cambria" panose="02040503050406030204" pitchFamily="18" charset="0"/>
                <a:sym typeface="Wingdings" panose="05000000000000000000" pitchFamily="2" charset="2"/>
              </a:rPr>
            </a:br>
            <a:r>
              <a:rPr lang="hu-HU" altLang="hu-HU" sz="2400" b="1" dirty="0">
                <a:solidFill>
                  <a:srgbClr val="013334"/>
                </a:solidFill>
                <a:latin typeface="Cambria" panose="02040503050406030204" pitchFamily="18" charset="0"/>
                <a:sym typeface="Wingdings" panose="05000000000000000000" pitchFamily="2" charset="2"/>
              </a:rPr>
              <a:t>		- a közpénzekkel és a közvagyonnal való felelős gazdálkodás</a:t>
            </a:r>
            <a:br>
              <a:rPr lang="hu-HU" altLang="hu-HU" sz="2400" b="1" dirty="0">
                <a:solidFill>
                  <a:srgbClr val="013334"/>
                </a:solidFill>
                <a:latin typeface="Cambria" panose="02040503050406030204" pitchFamily="18" charset="0"/>
                <a:sym typeface="Wingdings" panose="05000000000000000000" pitchFamily="2" charset="2"/>
              </a:rPr>
            </a:br>
            <a:r>
              <a:rPr lang="hu-HU" altLang="hu-HU" sz="2400" b="1" dirty="0">
                <a:solidFill>
                  <a:srgbClr val="013334"/>
                </a:solidFill>
                <a:latin typeface="Cambria" panose="02040503050406030204" pitchFamily="18" charset="0"/>
                <a:sym typeface="Wingdings" panose="05000000000000000000" pitchFamily="2" charset="2"/>
              </a:rPr>
              <a:t>			</a:t>
            </a:r>
            <a:r>
              <a:rPr lang="hu-HU" altLang="hu-HU" sz="2400" b="1" dirty="0" smtClean="0">
                <a:solidFill>
                  <a:srgbClr val="013334"/>
                </a:solidFill>
                <a:latin typeface="Cambria" panose="02040503050406030204" pitchFamily="18" charset="0"/>
                <a:sym typeface="Wingdings" panose="05000000000000000000" pitchFamily="2" charset="2"/>
              </a:rPr>
              <a:t>ellenőrzése, költségvetés ellenőrzése</a:t>
            </a:r>
            <a:r>
              <a:rPr lang="hu-HU" altLang="hu-HU" sz="2400" b="1" dirty="0">
                <a:solidFill>
                  <a:srgbClr val="013334"/>
                </a:solidFill>
                <a:latin typeface="Cambria" panose="02040503050406030204" pitchFamily="18" charset="0"/>
                <a:sym typeface="Wingdings" panose="05000000000000000000" pitchFamily="2" charset="2"/>
              </a:rPr>
              <a:t/>
            </a:r>
            <a:br>
              <a:rPr lang="hu-HU" altLang="hu-HU" sz="2400" b="1" dirty="0">
                <a:solidFill>
                  <a:srgbClr val="013334"/>
                </a:solidFill>
                <a:latin typeface="Cambria" panose="02040503050406030204" pitchFamily="18" charset="0"/>
                <a:sym typeface="Wingdings" panose="05000000000000000000" pitchFamily="2" charset="2"/>
              </a:rPr>
            </a:br>
            <a:r>
              <a:rPr lang="hu-HU" altLang="hu-HU" sz="2400" b="1" dirty="0">
                <a:solidFill>
                  <a:srgbClr val="013334"/>
                </a:solidFill>
                <a:latin typeface="Cambria" panose="02040503050406030204" pitchFamily="18" charset="0"/>
                <a:sym typeface="Wingdings" panose="05000000000000000000" pitchFamily="2" charset="2"/>
              </a:rPr>
              <a:t>		- a pártok pénzügyi felügyelete</a:t>
            </a:r>
            <a:br>
              <a:rPr lang="hu-HU" altLang="hu-HU" sz="2400" b="1" dirty="0">
                <a:solidFill>
                  <a:srgbClr val="013334"/>
                </a:solidFill>
                <a:latin typeface="Cambria" panose="02040503050406030204" pitchFamily="18" charset="0"/>
                <a:sym typeface="Wingdings" panose="05000000000000000000" pitchFamily="2" charset="2"/>
              </a:rPr>
            </a:br>
            <a:r>
              <a:rPr lang="hu-HU" altLang="hu-HU" sz="2400" b="1" dirty="0" smtClean="0">
                <a:solidFill>
                  <a:srgbClr val="013334"/>
                </a:solidFill>
                <a:latin typeface="Cambria" panose="02040503050406030204" pitchFamily="18" charset="0"/>
                <a:sym typeface="Wingdings" panose="05000000000000000000" pitchFamily="2" charset="2"/>
              </a:rPr>
              <a:t>elnökét az Ogy. </a:t>
            </a:r>
            <a:r>
              <a:rPr lang="hu-HU" altLang="hu-HU" sz="2400" b="1" dirty="0">
                <a:solidFill>
                  <a:srgbClr val="013334"/>
                </a:solidFill>
                <a:latin typeface="Cambria" panose="02040503050406030204" pitchFamily="18" charset="0"/>
                <a:sym typeface="Wingdings" panose="05000000000000000000" pitchFamily="2" charset="2"/>
              </a:rPr>
              <a:t>v</a:t>
            </a:r>
            <a:r>
              <a:rPr lang="hu-HU" altLang="hu-HU" sz="2400" b="1" dirty="0" smtClean="0">
                <a:solidFill>
                  <a:srgbClr val="013334"/>
                </a:solidFill>
                <a:latin typeface="Cambria" panose="02040503050406030204" pitchFamily="18" charset="0"/>
                <a:sym typeface="Wingdings" panose="05000000000000000000" pitchFamily="2" charset="2"/>
              </a:rPr>
              <a:t>álasztja 12 </a:t>
            </a:r>
            <a:r>
              <a:rPr lang="hu-HU" altLang="hu-HU" sz="2400" b="1" dirty="0" smtClean="0">
                <a:solidFill>
                  <a:srgbClr val="013334"/>
                </a:solidFill>
                <a:latin typeface="Cambria" panose="02040503050406030204" pitchFamily="18" charset="0"/>
                <a:sym typeface="Wingdings" panose="05000000000000000000" pitchFamily="2" charset="2"/>
              </a:rPr>
              <a:t>évre (Windisch László)</a:t>
            </a:r>
            <a:endParaRPr lang="hu-HU" altLang="hu-HU" sz="2400" b="1" dirty="0">
              <a:solidFill>
                <a:srgbClr val="013334"/>
              </a:solidFill>
              <a:latin typeface="Cambria" panose="02040503050406030204" pitchFamily="18" charset="0"/>
            </a:endParaRPr>
          </a:p>
        </p:txBody>
      </p:sp>
      <p:sp>
        <p:nvSpPr>
          <p:cNvPr id="2051" name="Text Box 2"/>
          <p:cNvSpPr txBox="1">
            <a:spLocks noChangeArrowheads="1"/>
          </p:cNvSpPr>
          <p:nvPr/>
        </p:nvSpPr>
        <p:spPr bwMode="auto">
          <a:xfrm>
            <a:off x="-1" y="0"/>
            <a:ext cx="10080625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38880" rIns="0" bIns="0" anchor="ctr"/>
          <a:lstStyle>
            <a:lvl1pPr eaLnBrk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  <a:tab pos="94345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 eaLnBrk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  <a:tab pos="94345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 eaLnBrk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  <a:tab pos="94345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 eaLnBrk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  <a:tab pos="94345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 eaLnBrk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  <a:tab pos="94345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  <a:tab pos="94345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  <a:tab pos="94345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  <a:tab pos="94345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  <a:tab pos="94345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 eaLnBrk="1">
              <a:buClrTx/>
              <a:buFontTx/>
              <a:buNone/>
            </a:pPr>
            <a:r>
              <a:rPr lang="hu-HU" altLang="hu-HU" sz="2400" b="1" dirty="0">
                <a:solidFill>
                  <a:srgbClr val="013334"/>
                </a:solidFill>
                <a:latin typeface="Cambria" panose="02040503050406030204" pitchFamily="18" charset="0"/>
              </a:rPr>
              <a:t>Jogvédelem a </a:t>
            </a:r>
            <a:r>
              <a:rPr lang="hu-HU" altLang="hu-HU" sz="2400" b="1" dirty="0" smtClean="0">
                <a:solidFill>
                  <a:srgbClr val="013334"/>
                </a:solidFill>
                <a:latin typeface="Cambria" panose="02040503050406030204" pitchFamily="18" charset="0"/>
              </a:rPr>
              <a:t>jogállamban</a:t>
            </a:r>
            <a:endParaRPr lang="hu-HU" altLang="hu-HU" sz="2400" b="1" dirty="0">
              <a:solidFill>
                <a:srgbClr val="013334"/>
              </a:solidFill>
              <a:latin typeface="Cambria" panose="02040503050406030204" pitchFamily="18" charset="0"/>
            </a:endParaRPr>
          </a:p>
        </p:txBody>
      </p:sp>
      <p:pic>
        <p:nvPicPr>
          <p:cNvPr id="5122" name="Picture 2" descr="KÃ©ptalÃ¡lat a kÃ¶vetkezÅre: âÃ¡llami szÃ¡mvevÅszÃ©kâ">
            <a:extLst>
              <a:ext uri="{FF2B5EF4-FFF2-40B4-BE49-F238E27FC236}">
                <a16:creationId xmlns:a16="http://schemas.microsoft.com/office/drawing/2014/main" id="{C60B6E75-7E26-4B81-8D18-6740271D99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712" y="3360791"/>
            <a:ext cx="6751489" cy="3797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 Box 2">
            <a:extLst>
              <a:ext uri="{FF2B5EF4-FFF2-40B4-BE49-F238E27FC236}">
                <a16:creationId xmlns:a16="http://schemas.microsoft.com/office/drawing/2014/main" id="{2044B76D-A837-438C-8531-1E3095B469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9712" y="7196549"/>
            <a:ext cx="9601200" cy="363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 eaLnBrk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 eaLnBrk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 eaLnBrk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 eaLnBrk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 eaLnBrk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 eaLnBrk="1">
              <a:buClrTx/>
              <a:buFontTx/>
              <a:buNone/>
            </a:pPr>
            <a:r>
              <a:rPr lang="hu-HU" b="1" dirty="0">
                <a:solidFill>
                  <a:schemeClr val="tx1"/>
                </a:solidFill>
                <a:latin typeface="Cambria" panose="02040503050406030204" pitchFamily="18" charset="0"/>
              </a:rPr>
              <a:t>Aktivisták az ÁSZ székházánál, miután összefestették a hivatalt, 2018</a:t>
            </a:r>
            <a:endParaRPr lang="hu-HU" altLang="hu-HU" b="1" dirty="0">
              <a:solidFill>
                <a:schemeClr val="tx1"/>
              </a:solidFill>
              <a:highlight>
                <a:srgbClr val="FE5E00"/>
              </a:highlight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0838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Text Box 2"/>
          <p:cNvSpPr txBox="1">
            <a:spLocks noChangeArrowheads="1"/>
          </p:cNvSpPr>
          <p:nvPr/>
        </p:nvSpPr>
        <p:spPr bwMode="auto">
          <a:xfrm>
            <a:off x="-1" y="0"/>
            <a:ext cx="10080625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38880" rIns="0" bIns="0" anchor="ctr"/>
          <a:lstStyle>
            <a:lvl1pPr eaLnBrk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  <a:tab pos="94345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 eaLnBrk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  <a:tab pos="94345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 eaLnBrk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  <a:tab pos="94345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 eaLnBrk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  <a:tab pos="94345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 eaLnBrk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  <a:tab pos="94345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  <a:tab pos="94345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  <a:tab pos="94345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  <a:tab pos="94345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  <a:tab pos="94345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 eaLnBrk="1">
              <a:buClrTx/>
              <a:buFontTx/>
              <a:buNone/>
            </a:pPr>
            <a:r>
              <a:rPr lang="hu-HU" altLang="hu-HU" sz="2400" b="1" dirty="0">
                <a:solidFill>
                  <a:srgbClr val="013334"/>
                </a:solidFill>
                <a:latin typeface="Cambria" panose="02040503050406030204" pitchFamily="18" charset="0"/>
              </a:rPr>
              <a:t>Jogvédelem a </a:t>
            </a:r>
            <a:r>
              <a:rPr lang="hu-HU" altLang="hu-HU" sz="2400" b="1" dirty="0" smtClean="0">
                <a:solidFill>
                  <a:srgbClr val="013334"/>
                </a:solidFill>
                <a:latin typeface="Cambria" panose="02040503050406030204" pitchFamily="18" charset="0"/>
              </a:rPr>
              <a:t>jogállamban</a:t>
            </a:r>
            <a:endParaRPr lang="hu-HU" altLang="hu-HU" sz="2400" b="1" dirty="0">
              <a:solidFill>
                <a:srgbClr val="013334"/>
              </a:solidFill>
              <a:latin typeface="Cambria" panose="02040503050406030204" pitchFamily="18" charset="0"/>
            </a:endParaRPr>
          </a:p>
        </p:txBody>
      </p:sp>
      <p:sp>
        <p:nvSpPr>
          <p:cNvPr id="5" name="Text Box 2">
            <a:extLst>
              <a:ext uri="{FF2B5EF4-FFF2-40B4-BE49-F238E27FC236}">
                <a16:creationId xmlns:a16="http://schemas.microsoft.com/office/drawing/2014/main" id="{313D7E5F-1F1D-4AD5-A7EE-556976267E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9712" y="6980237"/>
            <a:ext cx="48006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 eaLnBrk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 eaLnBrk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 eaLnBrk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 eaLnBrk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 eaLnBrk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 eaLnBrk="1">
              <a:buClrTx/>
              <a:buFontTx/>
              <a:buNone/>
            </a:pPr>
            <a:r>
              <a:rPr lang="hu-HU" b="1" dirty="0">
                <a:solidFill>
                  <a:schemeClr val="tx1"/>
                </a:solidFill>
                <a:latin typeface="Cambria" panose="02040503050406030204" pitchFamily="18" charset="0"/>
              </a:rPr>
              <a:t>Rendőrség, Nemzeti Védelmi Szolgálat és Terrorelhárítási Központ</a:t>
            </a:r>
            <a:endParaRPr lang="hu-HU" altLang="hu-HU" b="1" dirty="0">
              <a:solidFill>
                <a:schemeClr val="tx1"/>
              </a:solidFill>
              <a:highlight>
                <a:srgbClr val="FE5E00"/>
              </a:highlight>
              <a:latin typeface="Cambria" panose="02040503050406030204" pitchFamily="18" charset="0"/>
            </a:endParaRPr>
          </a:p>
        </p:txBody>
      </p:sp>
      <p:sp>
        <p:nvSpPr>
          <p:cNvPr id="4" name="Text Box 1">
            <a:extLst>
              <a:ext uri="{FF2B5EF4-FFF2-40B4-BE49-F238E27FC236}">
                <a16:creationId xmlns:a16="http://schemas.microsoft.com/office/drawing/2014/main" id="{355FF3D7-8C09-4247-8020-292966D28B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9713" y="808037"/>
            <a:ext cx="9601200" cy="160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19440" rIns="0" bIns="0"/>
          <a:lstStyle>
            <a:lvl1pPr marL="14288" eaLnBrk="0">
              <a:tabLst>
                <a:tab pos="14288" algn="l"/>
                <a:tab pos="461963" algn="l"/>
                <a:tab pos="911225" algn="l"/>
                <a:tab pos="1360488" algn="l"/>
                <a:tab pos="1809750" algn="l"/>
                <a:tab pos="2259013" algn="l"/>
                <a:tab pos="2708275" algn="l"/>
                <a:tab pos="3157538" algn="l"/>
                <a:tab pos="3606800" algn="l"/>
                <a:tab pos="4056063" algn="l"/>
                <a:tab pos="4505325" algn="l"/>
                <a:tab pos="4954588" algn="l"/>
                <a:tab pos="5403850" algn="l"/>
                <a:tab pos="5853113" algn="l"/>
                <a:tab pos="6302375" algn="l"/>
                <a:tab pos="6751638" algn="l"/>
                <a:tab pos="7200900" algn="l"/>
                <a:tab pos="7650163" algn="l"/>
                <a:tab pos="8099425" algn="l"/>
                <a:tab pos="8548688" algn="l"/>
                <a:tab pos="8997950" algn="l"/>
                <a:tab pos="9434513" algn="l"/>
                <a:tab pos="9883775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 eaLnBrk="0">
              <a:tabLst>
                <a:tab pos="14288" algn="l"/>
                <a:tab pos="461963" algn="l"/>
                <a:tab pos="911225" algn="l"/>
                <a:tab pos="1360488" algn="l"/>
                <a:tab pos="1809750" algn="l"/>
                <a:tab pos="2259013" algn="l"/>
                <a:tab pos="2708275" algn="l"/>
                <a:tab pos="3157538" algn="l"/>
                <a:tab pos="3606800" algn="l"/>
                <a:tab pos="4056063" algn="l"/>
                <a:tab pos="4505325" algn="l"/>
                <a:tab pos="4954588" algn="l"/>
                <a:tab pos="5403850" algn="l"/>
                <a:tab pos="5853113" algn="l"/>
                <a:tab pos="6302375" algn="l"/>
                <a:tab pos="6751638" algn="l"/>
                <a:tab pos="7200900" algn="l"/>
                <a:tab pos="7650163" algn="l"/>
                <a:tab pos="8099425" algn="l"/>
                <a:tab pos="8548688" algn="l"/>
                <a:tab pos="8997950" algn="l"/>
                <a:tab pos="9434513" algn="l"/>
                <a:tab pos="9883775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 eaLnBrk="0">
              <a:tabLst>
                <a:tab pos="14288" algn="l"/>
                <a:tab pos="461963" algn="l"/>
                <a:tab pos="911225" algn="l"/>
                <a:tab pos="1360488" algn="l"/>
                <a:tab pos="1809750" algn="l"/>
                <a:tab pos="2259013" algn="l"/>
                <a:tab pos="2708275" algn="l"/>
                <a:tab pos="3157538" algn="l"/>
                <a:tab pos="3606800" algn="l"/>
                <a:tab pos="4056063" algn="l"/>
                <a:tab pos="4505325" algn="l"/>
                <a:tab pos="4954588" algn="l"/>
                <a:tab pos="5403850" algn="l"/>
                <a:tab pos="5853113" algn="l"/>
                <a:tab pos="6302375" algn="l"/>
                <a:tab pos="6751638" algn="l"/>
                <a:tab pos="7200900" algn="l"/>
                <a:tab pos="7650163" algn="l"/>
                <a:tab pos="8099425" algn="l"/>
                <a:tab pos="8548688" algn="l"/>
                <a:tab pos="8997950" algn="l"/>
                <a:tab pos="9434513" algn="l"/>
                <a:tab pos="9883775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 eaLnBrk="0">
              <a:tabLst>
                <a:tab pos="14288" algn="l"/>
                <a:tab pos="461963" algn="l"/>
                <a:tab pos="911225" algn="l"/>
                <a:tab pos="1360488" algn="l"/>
                <a:tab pos="1809750" algn="l"/>
                <a:tab pos="2259013" algn="l"/>
                <a:tab pos="2708275" algn="l"/>
                <a:tab pos="3157538" algn="l"/>
                <a:tab pos="3606800" algn="l"/>
                <a:tab pos="4056063" algn="l"/>
                <a:tab pos="4505325" algn="l"/>
                <a:tab pos="4954588" algn="l"/>
                <a:tab pos="5403850" algn="l"/>
                <a:tab pos="5853113" algn="l"/>
                <a:tab pos="6302375" algn="l"/>
                <a:tab pos="6751638" algn="l"/>
                <a:tab pos="7200900" algn="l"/>
                <a:tab pos="7650163" algn="l"/>
                <a:tab pos="8099425" algn="l"/>
                <a:tab pos="8548688" algn="l"/>
                <a:tab pos="8997950" algn="l"/>
                <a:tab pos="9434513" algn="l"/>
                <a:tab pos="9883775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 eaLnBrk="0">
              <a:tabLst>
                <a:tab pos="14288" algn="l"/>
                <a:tab pos="461963" algn="l"/>
                <a:tab pos="911225" algn="l"/>
                <a:tab pos="1360488" algn="l"/>
                <a:tab pos="1809750" algn="l"/>
                <a:tab pos="2259013" algn="l"/>
                <a:tab pos="2708275" algn="l"/>
                <a:tab pos="3157538" algn="l"/>
                <a:tab pos="3606800" algn="l"/>
                <a:tab pos="4056063" algn="l"/>
                <a:tab pos="4505325" algn="l"/>
                <a:tab pos="4954588" algn="l"/>
                <a:tab pos="5403850" algn="l"/>
                <a:tab pos="5853113" algn="l"/>
                <a:tab pos="6302375" algn="l"/>
                <a:tab pos="6751638" algn="l"/>
                <a:tab pos="7200900" algn="l"/>
                <a:tab pos="7650163" algn="l"/>
                <a:tab pos="8099425" algn="l"/>
                <a:tab pos="8548688" algn="l"/>
                <a:tab pos="8997950" algn="l"/>
                <a:tab pos="9434513" algn="l"/>
                <a:tab pos="9883775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4288" algn="l"/>
                <a:tab pos="461963" algn="l"/>
                <a:tab pos="911225" algn="l"/>
                <a:tab pos="1360488" algn="l"/>
                <a:tab pos="1809750" algn="l"/>
                <a:tab pos="2259013" algn="l"/>
                <a:tab pos="2708275" algn="l"/>
                <a:tab pos="3157538" algn="l"/>
                <a:tab pos="3606800" algn="l"/>
                <a:tab pos="4056063" algn="l"/>
                <a:tab pos="4505325" algn="l"/>
                <a:tab pos="4954588" algn="l"/>
                <a:tab pos="5403850" algn="l"/>
                <a:tab pos="5853113" algn="l"/>
                <a:tab pos="6302375" algn="l"/>
                <a:tab pos="6751638" algn="l"/>
                <a:tab pos="7200900" algn="l"/>
                <a:tab pos="7650163" algn="l"/>
                <a:tab pos="8099425" algn="l"/>
                <a:tab pos="8548688" algn="l"/>
                <a:tab pos="8997950" algn="l"/>
                <a:tab pos="9434513" algn="l"/>
                <a:tab pos="9883775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4288" algn="l"/>
                <a:tab pos="461963" algn="l"/>
                <a:tab pos="911225" algn="l"/>
                <a:tab pos="1360488" algn="l"/>
                <a:tab pos="1809750" algn="l"/>
                <a:tab pos="2259013" algn="l"/>
                <a:tab pos="2708275" algn="l"/>
                <a:tab pos="3157538" algn="l"/>
                <a:tab pos="3606800" algn="l"/>
                <a:tab pos="4056063" algn="l"/>
                <a:tab pos="4505325" algn="l"/>
                <a:tab pos="4954588" algn="l"/>
                <a:tab pos="5403850" algn="l"/>
                <a:tab pos="5853113" algn="l"/>
                <a:tab pos="6302375" algn="l"/>
                <a:tab pos="6751638" algn="l"/>
                <a:tab pos="7200900" algn="l"/>
                <a:tab pos="7650163" algn="l"/>
                <a:tab pos="8099425" algn="l"/>
                <a:tab pos="8548688" algn="l"/>
                <a:tab pos="8997950" algn="l"/>
                <a:tab pos="9434513" algn="l"/>
                <a:tab pos="9883775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4288" algn="l"/>
                <a:tab pos="461963" algn="l"/>
                <a:tab pos="911225" algn="l"/>
                <a:tab pos="1360488" algn="l"/>
                <a:tab pos="1809750" algn="l"/>
                <a:tab pos="2259013" algn="l"/>
                <a:tab pos="2708275" algn="l"/>
                <a:tab pos="3157538" algn="l"/>
                <a:tab pos="3606800" algn="l"/>
                <a:tab pos="4056063" algn="l"/>
                <a:tab pos="4505325" algn="l"/>
                <a:tab pos="4954588" algn="l"/>
                <a:tab pos="5403850" algn="l"/>
                <a:tab pos="5853113" algn="l"/>
                <a:tab pos="6302375" algn="l"/>
                <a:tab pos="6751638" algn="l"/>
                <a:tab pos="7200900" algn="l"/>
                <a:tab pos="7650163" algn="l"/>
                <a:tab pos="8099425" algn="l"/>
                <a:tab pos="8548688" algn="l"/>
                <a:tab pos="8997950" algn="l"/>
                <a:tab pos="9434513" algn="l"/>
                <a:tab pos="9883775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4288" algn="l"/>
                <a:tab pos="461963" algn="l"/>
                <a:tab pos="911225" algn="l"/>
                <a:tab pos="1360488" algn="l"/>
                <a:tab pos="1809750" algn="l"/>
                <a:tab pos="2259013" algn="l"/>
                <a:tab pos="2708275" algn="l"/>
                <a:tab pos="3157538" algn="l"/>
                <a:tab pos="3606800" algn="l"/>
                <a:tab pos="4056063" algn="l"/>
                <a:tab pos="4505325" algn="l"/>
                <a:tab pos="4954588" algn="l"/>
                <a:tab pos="5403850" algn="l"/>
                <a:tab pos="5853113" algn="l"/>
                <a:tab pos="6302375" algn="l"/>
                <a:tab pos="6751638" algn="l"/>
                <a:tab pos="7200900" algn="l"/>
                <a:tab pos="7650163" algn="l"/>
                <a:tab pos="8099425" algn="l"/>
                <a:tab pos="8548688" algn="l"/>
                <a:tab pos="8997950" algn="l"/>
                <a:tab pos="9434513" algn="l"/>
                <a:tab pos="9883775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>
              <a:lnSpc>
                <a:spcPct val="100000"/>
              </a:lnSpc>
              <a:spcAft>
                <a:spcPts val="575"/>
              </a:spcAft>
              <a:buSzPct val="80000"/>
            </a:pPr>
            <a:r>
              <a:rPr lang="hu-HU" altLang="hu-HU" sz="2400" b="1" dirty="0" smtClean="0">
                <a:solidFill>
                  <a:srgbClr val="013334"/>
                </a:solidFill>
                <a:latin typeface="Cambria" panose="02040503050406030204" pitchFamily="18" charset="0"/>
                <a:sym typeface="Wingdings" panose="05000000000000000000" pitchFamily="2" charset="2"/>
              </a:rPr>
              <a:t> </a:t>
            </a:r>
            <a:r>
              <a:rPr lang="hu-HU" altLang="hu-HU" sz="2400" b="1" dirty="0">
                <a:solidFill>
                  <a:srgbClr val="013334"/>
                </a:solidFill>
                <a:latin typeface="Cambria" panose="02040503050406030204" pitchFamily="18" charset="0"/>
                <a:sym typeface="Wingdings" panose="05000000000000000000" pitchFamily="2" charset="2"/>
              </a:rPr>
              <a:t>a rendvédelmi szervek: rendőrség, büntetés-végrehajtás,</a:t>
            </a:r>
            <a:br>
              <a:rPr lang="hu-HU" altLang="hu-HU" sz="2400" b="1" dirty="0">
                <a:solidFill>
                  <a:srgbClr val="013334"/>
                </a:solidFill>
                <a:latin typeface="Cambria" panose="02040503050406030204" pitchFamily="18" charset="0"/>
                <a:sym typeface="Wingdings" panose="05000000000000000000" pitchFamily="2" charset="2"/>
              </a:rPr>
            </a:br>
            <a:r>
              <a:rPr lang="hu-HU" altLang="hu-HU" sz="2400" b="1" dirty="0">
                <a:solidFill>
                  <a:srgbClr val="013334"/>
                </a:solidFill>
                <a:latin typeface="Cambria" panose="02040503050406030204" pitchFamily="18" charset="0"/>
                <a:sym typeface="Wingdings" panose="05000000000000000000" pitchFamily="2" charset="2"/>
              </a:rPr>
              <a:t>		katasztrófavédelem, polgári nemzetbiztonsági </a:t>
            </a:r>
            <a:r>
              <a:rPr lang="hu-HU" altLang="hu-HU" sz="2400" b="1" dirty="0" smtClean="0">
                <a:solidFill>
                  <a:srgbClr val="013334"/>
                </a:solidFill>
                <a:latin typeface="Cambria" panose="02040503050406030204" pitchFamily="18" charset="0"/>
                <a:sym typeface="Wingdings" panose="05000000000000000000" pitchFamily="2" charset="2"/>
              </a:rPr>
              <a:t>szolgálatok</a:t>
            </a:r>
            <a:endParaRPr lang="hu-HU" altLang="hu-HU" sz="2400" dirty="0">
              <a:solidFill>
                <a:srgbClr val="013334"/>
              </a:solidFill>
              <a:latin typeface="Cambria" panose="02040503050406030204" pitchFamily="18" charset="0"/>
            </a:endParaRPr>
          </a:p>
        </p:txBody>
      </p:sp>
      <p:pic>
        <p:nvPicPr>
          <p:cNvPr id="4098" name="Picture 2" descr="KÃ©ptalÃ¡lat a kÃ¶vetkezÅre: ârendÅrsÃ©g logoâ">
            <a:extLst>
              <a:ext uri="{FF2B5EF4-FFF2-40B4-BE49-F238E27FC236}">
                <a16:creationId xmlns:a16="http://schemas.microsoft.com/office/drawing/2014/main" id="{372A04CF-19B1-4D88-95D7-A09B77B387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2712" y="2408236"/>
            <a:ext cx="2278988" cy="2971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KapcsolÃ³dÃ³ kÃ©p">
            <a:extLst>
              <a:ext uri="{FF2B5EF4-FFF2-40B4-BE49-F238E27FC236}">
                <a16:creationId xmlns:a16="http://schemas.microsoft.com/office/drawing/2014/main" id="{5BA0B0D0-6335-4270-BE35-221C6F7B7E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015" y="5380037"/>
            <a:ext cx="1519743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Kapcsolódó kép">
            <a:extLst>
              <a:ext uri="{FF2B5EF4-FFF2-40B4-BE49-F238E27FC236}">
                <a16:creationId xmlns:a16="http://schemas.microsoft.com/office/drawing/2014/main" id="{6F5C0CC4-4423-4182-8579-4B8FCAB6A5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7688" y="5380038"/>
            <a:ext cx="1600199" cy="1600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Képtalálat a következőre: „alkotmányvédelmi hivatal”">
            <a:extLst>
              <a:ext uri="{FF2B5EF4-FFF2-40B4-BE49-F238E27FC236}">
                <a16:creationId xmlns:a16="http://schemas.microsoft.com/office/drawing/2014/main" id="{9DC65E56-F54E-4FAD-8BF3-95F75E13DF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9634" y="2408237"/>
            <a:ext cx="2471278" cy="2124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Képtalálat a következőre: „nemzetbiztonsági szakszolgálat”">
            <a:extLst>
              <a:ext uri="{FF2B5EF4-FFF2-40B4-BE49-F238E27FC236}">
                <a16:creationId xmlns:a16="http://schemas.microsoft.com/office/drawing/2014/main" id="{54C78F0F-02E5-400B-BABD-9C9DF4316C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0313" y="2408236"/>
            <a:ext cx="2152650" cy="2124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 Box 2">
            <a:extLst>
              <a:ext uri="{FF2B5EF4-FFF2-40B4-BE49-F238E27FC236}">
                <a16:creationId xmlns:a16="http://schemas.microsoft.com/office/drawing/2014/main" id="{18B71040-345E-472C-AF57-65F4E19C00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42766" y="6980237"/>
            <a:ext cx="48006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 eaLnBrk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 eaLnBrk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 eaLnBrk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 eaLnBrk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 eaLnBrk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 eaLnBrk="1">
              <a:buClrTx/>
              <a:buFontTx/>
              <a:buNone/>
            </a:pPr>
            <a:r>
              <a:rPr lang="hu-HU" b="1" dirty="0">
                <a:solidFill>
                  <a:schemeClr val="tx1"/>
                </a:solidFill>
                <a:latin typeface="Cambria" panose="02040503050406030204" pitchFamily="18" charset="0"/>
              </a:rPr>
              <a:t>A NBSZ és az Alkotmányvédelmi Hivatal</a:t>
            </a:r>
          </a:p>
          <a:p>
            <a:pPr algn="ctr" eaLnBrk="1">
              <a:buClrTx/>
              <a:buFontTx/>
              <a:buNone/>
            </a:pPr>
            <a:r>
              <a:rPr lang="hu-HU" b="1" dirty="0">
                <a:solidFill>
                  <a:schemeClr val="tx1"/>
                </a:solidFill>
                <a:latin typeface="Cambria" panose="02040503050406030204" pitchFamily="18" charset="0"/>
              </a:rPr>
              <a:t>A BV és a Katasztrófavédelem</a:t>
            </a:r>
          </a:p>
          <a:p>
            <a:pPr algn="ctr" eaLnBrk="1">
              <a:buClrTx/>
              <a:buFontTx/>
              <a:buNone/>
            </a:pPr>
            <a:endParaRPr lang="hu-HU" altLang="hu-HU" b="1" dirty="0">
              <a:solidFill>
                <a:schemeClr val="tx1"/>
              </a:solidFill>
              <a:highlight>
                <a:srgbClr val="FE5E00"/>
              </a:highlight>
              <a:latin typeface="Cambria" panose="02040503050406030204" pitchFamily="18" charset="0"/>
            </a:endParaRPr>
          </a:p>
        </p:txBody>
      </p:sp>
      <p:pic>
        <p:nvPicPr>
          <p:cNvPr id="4110" name="Picture 14" descr="Képtalálat a következőre: „büntetés végrehajtás logo”">
            <a:extLst>
              <a:ext uri="{FF2B5EF4-FFF2-40B4-BE49-F238E27FC236}">
                <a16:creationId xmlns:a16="http://schemas.microsoft.com/office/drawing/2014/main" id="{426FE5BE-EB13-41D9-8068-6FCEDCFDE7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76"/>
          <a:stretch/>
        </p:blipFill>
        <p:spPr bwMode="auto">
          <a:xfrm>
            <a:off x="5039921" y="4627561"/>
            <a:ext cx="2152650" cy="2352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2" name="Picture 16" descr="Képtalálat a következőre: „katasztrófavédelem logo”">
            <a:extLst>
              <a:ext uri="{FF2B5EF4-FFF2-40B4-BE49-F238E27FC236}">
                <a16:creationId xmlns:a16="http://schemas.microsoft.com/office/drawing/2014/main" id="{45A1A82B-A9E9-478D-A7CA-CB49DCE63A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1037" y="4627562"/>
            <a:ext cx="2352676" cy="2352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6843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Text Box 2"/>
          <p:cNvSpPr txBox="1">
            <a:spLocks noChangeArrowheads="1"/>
          </p:cNvSpPr>
          <p:nvPr/>
        </p:nvSpPr>
        <p:spPr bwMode="auto">
          <a:xfrm>
            <a:off x="-1" y="0"/>
            <a:ext cx="10080625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38880" rIns="0" bIns="0" anchor="ctr"/>
          <a:lstStyle>
            <a:lvl1pPr eaLnBrk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  <a:tab pos="94345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 eaLnBrk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  <a:tab pos="94345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 eaLnBrk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  <a:tab pos="94345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 eaLnBrk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  <a:tab pos="94345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 eaLnBrk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  <a:tab pos="94345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  <a:tab pos="94345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  <a:tab pos="94345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  <a:tab pos="94345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  <a:tab pos="94345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 eaLnBrk="1">
              <a:buClrTx/>
              <a:buFontTx/>
              <a:buNone/>
            </a:pPr>
            <a:r>
              <a:rPr lang="hu-HU" altLang="hu-HU" sz="2400" b="1" dirty="0">
                <a:solidFill>
                  <a:srgbClr val="013334"/>
                </a:solidFill>
                <a:latin typeface="Cambria" panose="02040503050406030204" pitchFamily="18" charset="0"/>
              </a:rPr>
              <a:t>A közvetett (képviseleti) </a:t>
            </a:r>
            <a:r>
              <a:rPr lang="hu-HU" altLang="hu-HU" sz="2400" b="1" dirty="0" smtClean="0">
                <a:solidFill>
                  <a:srgbClr val="013334"/>
                </a:solidFill>
                <a:latin typeface="Cambria" panose="02040503050406030204" pitchFamily="18" charset="0"/>
              </a:rPr>
              <a:t>demokrácia</a:t>
            </a:r>
            <a:endParaRPr lang="hu-HU" altLang="hu-HU" sz="2400" b="1" dirty="0">
              <a:solidFill>
                <a:srgbClr val="013334"/>
              </a:solidFill>
              <a:latin typeface="Cambria" panose="02040503050406030204" pitchFamily="18" charset="0"/>
            </a:endParaRPr>
          </a:p>
        </p:txBody>
      </p:sp>
      <p:sp>
        <p:nvSpPr>
          <p:cNvPr id="6" name="Téglalap 5">
            <a:extLst>
              <a:ext uri="{FF2B5EF4-FFF2-40B4-BE49-F238E27FC236}">
                <a16:creationId xmlns:a16="http://schemas.microsoft.com/office/drawing/2014/main" id="{452508F5-FEF2-4D9C-BB04-F506979E4A67}"/>
              </a:ext>
            </a:extLst>
          </p:cNvPr>
          <p:cNvSpPr/>
          <p:nvPr/>
        </p:nvSpPr>
        <p:spPr>
          <a:xfrm>
            <a:off x="239711" y="884237"/>
            <a:ext cx="9601200" cy="5931688"/>
          </a:xfrm>
          <a:prstGeom prst="rect">
            <a:avLst/>
          </a:prstGeom>
          <a:solidFill>
            <a:srgbClr val="FDB910">
              <a:alpha val="69804"/>
            </a:srgbClr>
          </a:solidFill>
          <a:ln w="38100">
            <a:solidFill>
              <a:srgbClr val="013334"/>
            </a:solidFill>
            <a:prstDash val="sysDot"/>
          </a:ln>
        </p:spPr>
        <p:txBody>
          <a:bodyPr wrap="square">
            <a:spAutoFit/>
          </a:bodyPr>
          <a:lstStyle/>
          <a:p>
            <a:pPr algn="ctr"/>
            <a:r>
              <a:rPr lang="hu-HU" sz="2400" b="1" dirty="0">
                <a:solidFill>
                  <a:schemeClr val="tx1"/>
                </a:solidFill>
                <a:latin typeface="Cambria" panose="02040503050406030204" pitchFamily="18" charset="0"/>
              </a:rPr>
              <a:t>Magyarország politikai intézményrendszerének</a:t>
            </a:r>
          </a:p>
          <a:p>
            <a:pPr algn="ctr"/>
            <a:r>
              <a:rPr lang="hu-HU" sz="2400" b="1" dirty="0">
                <a:solidFill>
                  <a:schemeClr val="tx1"/>
                </a:solidFill>
                <a:latin typeface="Cambria" panose="02040503050406030204" pitchFamily="18" charset="0"/>
              </a:rPr>
              <a:t>legfontosabb elemei</a:t>
            </a:r>
          </a:p>
          <a:p>
            <a:pPr marL="457200" indent="-457200">
              <a:buFont typeface="+mj-lt"/>
              <a:buAutoNum type="arabicPeriod"/>
            </a:pPr>
            <a:r>
              <a:rPr lang="hu-HU" sz="2400" dirty="0">
                <a:solidFill>
                  <a:schemeClr val="tx1"/>
                </a:solidFill>
                <a:latin typeface="Cambria" panose="02040503050406030204" pitchFamily="18" charset="0"/>
              </a:rPr>
              <a:t>Magyarország Alaptörvénye (2012 óta hatályos): parlamentáris 	demokrácia.</a:t>
            </a:r>
          </a:p>
          <a:p>
            <a:pPr marL="457200" indent="-457200">
              <a:buFont typeface="+mj-lt"/>
              <a:buAutoNum type="arabicPeriod"/>
            </a:pPr>
            <a:r>
              <a:rPr lang="nn-NO" sz="2400" dirty="0">
                <a:solidFill>
                  <a:schemeClr val="tx1"/>
                </a:solidFill>
                <a:latin typeface="Cambria" panose="02040503050406030204" pitchFamily="18" charset="0"/>
              </a:rPr>
              <a:t>Orsz</a:t>
            </a:r>
            <a:r>
              <a:rPr lang="hu-HU" sz="2400" dirty="0">
                <a:solidFill>
                  <a:schemeClr val="tx1"/>
                </a:solidFill>
                <a:latin typeface="Cambria" panose="02040503050406030204" pitchFamily="18" charset="0"/>
              </a:rPr>
              <a:t>á</a:t>
            </a:r>
            <a:r>
              <a:rPr lang="nn-NO" sz="2400" dirty="0">
                <a:solidFill>
                  <a:schemeClr val="tx1"/>
                </a:solidFill>
                <a:latin typeface="Cambria" panose="02040503050406030204" pitchFamily="18" charset="0"/>
              </a:rPr>
              <a:t>ggyűles: korm</a:t>
            </a:r>
            <a:r>
              <a:rPr lang="hu-HU" sz="2400" dirty="0">
                <a:solidFill>
                  <a:schemeClr val="tx1"/>
                </a:solidFill>
                <a:latin typeface="Cambria" panose="02040503050406030204" pitchFamily="18" charset="0"/>
              </a:rPr>
              <a:t>á</a:t>
            </a:r>
            <a:r>
              <a:rPr lang="nn-NO" sz="2400" dirty="0">
                <a:solidFill>
                  <a:schemeClr val="tx1"/>
                </a:solidFill>
                <a:latin typeface="Cambria" panose="02040503050406030204" pitchFamily="18" charset="0"/>
              </a:rPr>
              <a:t>nyp</a:t>
            </a:r>
            <a:r>
              <a:rPr lang="hu-HU" sz="2400" dirty="0">
                <a:solidFill>
                  <a:schemeClr val="tx1"/>
                </a:solidFill>
                <a:latin typeface="Cambria" panose="02040503050406030204" pitchFamily="18" charset="0"/>
              </a:rPr>
              <a:t>á</a:t>
            </a:r>
            <a:r>
              <a:rPr lang="nn-NO" sz="2400" dirty="0">
                <a:solidFill>
                  <a:schemeClr val="tx1"/>
                </a:solidFill>
                <a:latin typeface="Cambria" panose="02040503050406030204" pitchFamily="18" charset="0"/>
              </a:rPr>
              <a:t>rtok </a:t>
            </a:r>
            <a:r>
              <a:rPr lang="hu-HU" sz="2400" dirty="0">
                <a:solidFill>
                  <a:schemeClr val="tx1"/>
                </a:solidFill>
                <a:latin typeface="Cambria" panose="02040503050406030204" pitchFamily="18" charset="0"/>
              </a:rPr>
              <a:t>é</a:t>
            </a:r>
            <a:r>
              <a:rPr lang="nn-NO" sz="2400" dirty="0">
                <a:solidFill>
                  <a:schemeClr val="tx1"/>
                </a:solidFill>
                <a:latin typeface="Cambria" panose="02040503050406030204" pitchFamily="18" charset="0"/>
              </a:rPr>
              <a:t>s ellenz</a:t>
            </a:r>
            <a:r>
              <a:rPr lang="hu-HU" sz="2400" dirty="0">
                <a:solidFill>
                  <a:schemeClr val="tx1"/>
                </a:solidFill>
                <a:latin typeface="Cambria" panose="02040503050406030204" pitchFamily="18" charset="0"/>
              </a:rPr>
              <a:t>é</a:t>
            </a:r>
            <a:r>
              <a:rPr lang="nn-NO" sz="2400" dirty="0">
                <a:solidFill>
                  <a:schemeClr val="tx1"/>
                </a:solidFill>
                <a:latin typeface="Cambria" panose="02040503050406030204" pitchFamily="18" charset="0"/>
              </a:rPr>
              <a:t>k.</a:t>
            </a:r>
          </a:p>
          <a:p>
            <a:pPr marL="457200" indent="-457200">
              <a:buFont typeface="+mj-lt"/>
              <a:buAutoNum type="arabicPeriod"/>
            </a:pPr>
            <a:r>
              <a:rPr lang="hu-HU" sz="2400" dirty="0">
                <a:solidFill>
                  <a:schemeClr val="tx1"/>
                </a:solidFill>
                <a:latin typeface="Cambria" panose="02040503050406030204" pitchFamily="18" charset="0"/>
              </a:rPr>
              <a:t>Kormány: kancellári rendszer.</a:t>
            </a:r>
          </a:p>
          <a:p>
            <a:pPr marL="457200" indent="-457200">
              <a:buFont typeface="+mj-lt"/>
              <a:buAutoNum type="arabicPeriod"/>
            </a:pPr>
            <a:r>
              <a:rPr lang="hu-HU" sz="2400" dirty="0">
                <a:solidFill>
                  <a:schemeClr val="tx1"/>
                </a:solidFill>
                <a:latin typeface="Cambria" panose="02040503050406030204" pitchFamily="18" charset="0"/>
              </a:rPr>
              <a:t>Államfő: a köztársasági elnök szerepe viszonylag korlátozott a napi 	politikában (5 évenként az országgyűlés választja).</a:t>
            </a:r>
          </a:p>
          <a:p>
            <a:pPr marL="457200" indent="-457200">
              <a:buFont typeface="+mj-lt"/>
              <a:buAutoNum type="arabicPeriod"/>
            </a:pPr>
            <a:r>
              <a:rPr lang="hu-HU" sz="2400" dirty="0">
                <a:solidFill>
                  <a:schemeClr val="tx1"/>
                </a:solidFill>
                <a:latin typeface="Cambria" panose="02040503050406030204" pitchFamily="18" charset="0"/>
              </a:rPr>
              <a:t>Alkotmánybíróság: törvények felülbírálása, döntései 	megfellebbezhetetlenek.</a:t>
            </a:r>
          </a:p>
          <a:p>
            <a:pPr marL="457200" indent="-457200">
              <a:buFont typeface="+mj-lt"/>
              <a:buAutoNum type="arabicPeriod"/>
            </a:pPr>
            <a:r>
              <a:rPr lang="hu-HU" sz="2400" dirty="0">
                <a:solidFill>
                  <a:schemeClr val="tx1"/>
                </a:solidFill>
                <a:latin typeface="Cambria" panose="02040503050406030204" pitchFamily="18" charset="0"/>
              </a:rPr>
              <a:t>Bírói szervezet: garantált függetlenség.</a:t>
            </a:r>
          </a:p>
          <a:p>
            <a:pPr marL="457200" indent="-457200">
              <a:buFont typeface="+mj-lt"/>
              <a:buAutoNum type="arabicPeriod"/>
            </a:pPr>
            <a:r>
              <a:rPr lang="hu-HU" sz="2400" dirty="0">
                <a:solidFill>
                  <a:schemeClr val="tx1"/>
                </a:solidFill>
                <a:latin typeface="Cambria" panose="02040503050406030204" pitchFamily="18" charset="0"/>
              </a:rPr>
              <a:t>Ügyészség: vádképviselet, nyomozás- és büntetés-végrehajtás 	felügyelete.</a:t>
            </a:r>
          </a:p>
          <a:p>
            <a:pPr marL="457200" indent="-457200">
              <a:buFont typeface="+mj-lt"/>
              <a:buAutoNum type="arabicPeriod"/>
            </a:pPr>
            <a:r>
              <a:rPr lang="hu-HU" sz="2400" dirty="0">
                <a:solidFill>
                  <a:schemeClr val="tx1"/>
                </a:solidFill>
                <a:latin typeface="Cambria" panose="02040503050406030204" pitchFamily="18" charset="0"/>
              </a:rPr>
              <a:t>Magyar Nemzeti Bank: jegybanki függetlenség.</a:t>
            </a:r>
          </a:p>
          <a:p>
            <a:pPr marL="457200" indent="-457200">
              <a:buFont typeface="+mj-lt"/>
              <a:buAutoNum type="arabicPeriod"/>
            </a:pPr>
            <a:r>
              <a:rPr lang="hu-HU" sz="2400" dirty="0">
                <a:solidFill>
                  <a:schemeClr val="tx1"/>
                </a:solidFill>
                <a:latin typeface="Cambria" panose="02040503050406030204" pitchFamily="18" charset="0"/>
              </a:rPr>
              <a:t>Állami Számvevőszék: pénzügyi</a:t>
            </a:r>
            <a:r>
              <a:rPr lang="hu-HU" altLang="hu-HU" sz="2400" dirty="0">
                <a:solidFill>
                  <a:schemeClr val="tx1"/>
                </a:solidFill>
                <a:latin typeface="Cambria" panose="02040503050406030204" pitchFamily="18" charset="0"/>
              </a:rPr>
              <a:t>–</a:t>
            </a:r>
            <a:r>
              <a:rPr lang="hu-HU" sz="2400" dirty="0">
                <a:solidFill>
                  <a:schemeClr val="tx1"/>
                </a:solidFill>
                <a:latin typeface="Cambria" panose="02040503050406030204" pitchFamily="18" charset="0"/>
              </a:rPr>
              <a:t>gazdasági ellenőrző szerv.</a:t>
            </a:r>
          </a:p>
          <a:p>
            <a:pPr marL="457200" indent="-457200">
              <a:buFont typeface="+mj-lt"/>
              <a:buAutoNum type="arabicPeriod"/>
            </a:pPr>
            <a:r>
              <a:rPr lang="hu-HU" sz="2400" dirty="0">
                <a:solidFill>
                  <a:schemeClr val="tx1"/>
                </a:solidFill>
                <a:latin typeface="Cambria" panose="02040503050406030204" pitchFamily="18" charset="0"/>
              </a:rPr>
              <a:t>Költségvetési Tanács: felelős költségvetési gazdálkodás biztosítása, 	vétójoggal rendelkezik.</a:t>
            </a:r>
          </a:p>
        </p:txBody>
      </p:sp>
    </p:spTree>
    <p:extLst>
      <p:ext uri="{BB962C8B-B14F-4D97-AF65-F5344CB8AC3E}">
        <p14:creationId xmlns:p14="http://schemas.microsoft.com/office/powerpoint/2010/main" val="2816034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artalom helye 4"/>
          <p:cNvSpPr>
            <a:spLocks noGrp="1"/>
          </p:cNvSpPr>
          <p:nvPr>
            <p:ph sz="half" idx="1"/>
          </p:nvPr>
        </p:nvSpPr>
        <p:spPr>
          <a:xfrm>
            <a:off x="925512" y="1646237"/>
            <a:ext cx="4337050" cy="4360863"/>
          </a:xfrm>
        </p:spPr>
        <p:txBody>
          <a:bodyPr/>
          <a:lstStyle/>
          <a:p>
            <a:r>
              <a:rPr lang="hu-HU" dirty="0" smtClean="0"/>
              <a:t>Orbán Viktor – miniszterelnök</a:t>
            </a:r>
          </a:p>
          <a:p>
            <a:r>
              <a:rPr lang="hu-HU" dirty="0" smtClean="0"/>
              <a:t>A kormány tagjai: </a:t>
            </a:r>
          </a:p>
          <a:p>
            <a:r>
              <a:rPr lang="hu-HU" dirty="0">
                <a:hlinkClick r:id="rId2"/>
              </a:rPr>
              <a:t>https://</a:t>
            </a:r>
            <a:r>
              <a:rPr lang="hu-HU" dirty="0" smtClean="0">
                <a:hlinkClick r:id="rId2"/>
              </a:rPr>
              <a:t>kormany.hu/a-kormany-tagjai</a:t>
            </a:r>
            <a:endParaRPr lang="hu-HU" dirty="0" smtClean="0"/>
          </a:p>
          <a:p>
            <a:endParaRPr lang="hu-HU" dirty="0"/>
          </a:p>
        </p:txBody>
      </p:sp>
      <p:pic>
        <p:nvPicPr>
          <p:cNvPr id="7" name="Kép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2920" y="17134"/>
            <a:ext cx="3587286" cy="4418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969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switch dir="r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artalom helye 2"/>
          <p:cNvSpPr>
            <a:spLocks noGrp="1"/>
          </p:cNvSpPr>
          <p:nvPr>
            <p:ph sz="half" idx="1"/>
          </p:nvPr>
        </p:nvSpPr>
        <p:spPr>
          <a:xfrm>
            <a:off x="392112" y="274637"/>
            <a:ext cx="4337050" cy="7285038"/>
          </a:xfrm>
        </p:spPr>
        <p:txBody>
          <a:bodyPr/>
          <a:lstStyle/>
          <a:p>
            <a:r>
              <a:rPr lang="hu-HU" dirty="0" smtClean="0"/>
              <a:t>A Kúria elnöke: Varga Zsolt András</a:t>
            </a:r>
          </a:p>
          <a:p>
            <a:endParaRPr lang="hu-HU" dirty="0"/>
          </a:p>
          <a:p>
            <a:endParaRPr lang="hu-HU" dirty="0" smtClean="0"/>
          </a:p>
          <a:p>
            <a:endParaRPr lang="hu-HU" dirty="0"/>
          </a:p>
          <a:p>
            <a:r>
              <a:rPr lang="hu-HU" dirty="0" smtClean="0"/>
              <a:t>Legfőbb ügyész: </a:t>
            </a:r>
          </a:p>
          <a:p>
            <a:r>
              <a:rPr lang="hu-HU" dirty="0" smtClean="0"/>
              <a:t>Dr. Polt Péter</a:t>
            </a:r>
          </a:p>
          <a:p>
            <a:endParaRPr lang="hu-HU" dirty="0"/>
          </a:p>
          <a:p>
            <a:endParaRPr lang="hu-HU" dirty="0" smtClean="0"/>
          </a:p>
          <a:p>
            <a:endParaRPr lang="hu-HU" dirty="0" smtClean="0"/>
          </a:p>
          <a:p>
            <a:r>
              <a:rPr lang="hu-HU" dirty="0" smtClean="0"/>
              <a:t>Állami Számvevőszék elnöke: </a:t>
            </a:r>
            <a:r>
              <a:rPr lang="hu-HU" dirty="0" smtClean="0"/>
              <a:t>Windisch László</a:t>
            </a:r>
            <a:endParaRPr lang="hu-HU" dirty="0" smtClean="0"/>
          </a:p>
        </p:txBody>
      </p:sp>
      <p:pic>
        <p:nvPicPr>
          <p:cNvPr id="5" name="Tartalom helye 4"/>
          <p:cNvPicPr>
            <a:picLocks noGrp="1" noChangeAspect="1"/>
          </p:cNvPicPr>
          <p:nvPr>
            <p:ph sz="half" idx="2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1312" y="0"/>
            <a:ext cx="4338637" cy="2440483"/>
          </a:xfrm>
        </p:spPr>
      </p:pic>
      <p:pic>
        <p:nvPicPr>
          <p:cNvPr id="6" name="Kép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3876" y="1951037"/>
            <a:ext cx="5033192" cy="2833687"/>
          </a:xfrm>
          <a:prstGeom prst="rect">
            <a:avLst/>
          </a:prstGeom>
        </p:spPr>
      </p:pic>
      <p:pic>
        <p:nvPicPr>
          <p:cNvPr id="2" name="Kép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2056" y="4381021"/>
            <a:ext cx="2205012" cy="3178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921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switch dir="r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artalom helye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hu-HU" dirty="0" smtClean="0"/>
              <a:t>Alkotmánybíróság elnöke:</a:t>
            </a:r>
          </a:p>
          <a:p>
            <a:r>
              <a:rPr lang="hu-HU" dirty="0" smtClean="0"/>
              <a:t>Dr. Sulyok Tamás </a:t>
            </a:r>
          </a:p>
          <a:p>
            <a:r>
              <a:rPr lang="hu-HU" dirty="0" smtClean="0"/>
              <a:t>Budapest főpolgármestere:</a:t>
            </a:r>
          </a:p>
          <a:p>
            <a:r>
              <a:rPr lang="hu-HU" dirty="0" smtClean="0"/>
              <a:t>Karácsony Gergely </a:t>
            </a:r>
            <a:endParaRPr lang="hu-HU" dirty="0"/>
          </a:p>
        </p:txBody>
      </p:sp>
      <p:pic>
        <p:nvPicPr>
          <p:cNvPr id="5" name="Kép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712" y="4313237"/>
            <a:ext cx="5365045" cy="3017838"/>
          </a:xfrm>
          <a:prstGeom prst="rect">
            <a:avLst/>
          </a:prstGeom>
        </p:spPr>
      </p:pic>
      <p:pic>
        <p:nvPicPr>
          <p:cNvPr id="6" name="Kép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8475" y="271463"/>
            <a:ext cx="3905250" cy="585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318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switch dir="r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 smtClean="0"/>
              <a:t>A magyar választási rendszer: </a:t>
            </a:r>
          </a:p>
          <a:p>
            <a:r>
              <a:rPr lang="hu-HU" dirty="0">
                <a:hlinkClick r:id="rId2"/>
              </a:rPr>
              <a:t>https://</a:t>
            </a:r>
            <a:r>
              <a:rPr lang="hu-HU" dirty="0" smtClean="0">
                <a:hlinkClick r:id="rId2"/>
              </a:rPr>
              <a:t>www.youtube.com/watch?v=LKOqcjEDOVU</a:t>
            </a:r>
            <a:endParaRPr lang="hu-HU" dirty="0" smtClean="0"/>
          </a:p>
          <a:p>
            <a:r>
              <a:rPr lang="hu-HU" dirty="0" smtClean="0"/>
              <a:t>A törvényhozás folyamata: </a:t>
            </a:r>
          </a:p>
          <a:p>
            <a:r>
              <a:rPr lang="hu-HU" dirty="0">
                <a:hlinkClick r:id="rId3"/>
              </a:rPr>
              <a:t>https://</a:t>
            </a:r>
            <a:r>
              <a:rPr lang="hu-HU" dirty="0" smtClean="0">
                <a:hlinkClick r:id="rId3"/>
              </a:rPr>
              <a:t>www.youtube.com/watch?v=PBs49tuIRvs</a:t>
            </a:r>
            <a:endParaRPr lang="hu-HU" dirty="0" smtClean="0"/>
          </a:p>
          <a:p>
            <a:r>
              <a:rPr lang="hu-HU" dirty="0" smtClean="0"/>
              <a:t>Az állam és polgárai: </a:t>
            </a:r>
          </a:p>
          <a:p>
            <a:r>
              <a:rPr lang="hu-HU" dirty="0">
                <a:hlinkClick r:id="rId4"/>
              </a:rPr>
              <a:t>https://</a:t>
            </a:r>
            <a:r>
              <a:rPr lang="hu-HU" dirty="0" smtClean="0">
                <a:hlinkClick r:id="rId4"/>
              </a:rPr>
              <a:t>zanza.tv/tarsadalomismeret/allampolgari-ismeretek/az-allam-es-polgarai-politikai-reszvetel-keretei</a:t>
            </a:r>
            <a:endParaRPr lang="hu-HU" dirty="0" smtClean="0"/>
          </a:p>
          <a:p>
            <a:endParaRPr lang="hu-HU" dirty="0" smtClean="0"/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104601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switch dir="r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 smtClean="0"/>
              <a:t>Így működik a magyar választási rendszer: </a:t>
            </a:r>
          </a:p>
          <a:p>
            <a:r>
              <a:rPr lang="hu-HU" dirty="0">
                <a:hlinkClick r:id="rId2"/>
              </a:rPr>
              <a:t>https://</a:t>
            </a:r>
            <a:r>
              <a:rPr lang="hu-HU" dirty="0" smtClean="0">
                <a:hlinkClick r:id="rId2"/>
              </a:rPr>
              <a:t>www.youtube.com/watch?v=MPBZDHaWZOE&amp;ab_channel=PoliticalCapital%2CHungary</a:t>
            </a:r>
            <a:endParaRPr lang="hu-HU" dirty="0" smtClean="0"/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64259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switch dir="r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-1169656" y="22389"/>
            <a:ext cx="9029700" cy="600074"/>
          </a:xfrm>
        </p:spPr>
        <p:txBody>
          <a:bodyPr/>
          <a:lstStyle/>
          <a:p>
            <a:r>
              <a:rPr lang="hu-HU" dirty="0" smtClean="0"/>
              <a:t>Köztársasági elnök</a:t>
            </a:r>
            <a:endParaRPr lang="hu-HU" dirty="0"/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3345194" y="622463"/>
            <a:ext cx="6735431" cy="6937212"/>
          </a:xfrm>
        </p:spPr>
        <p:txBody>
          <a:bodyPr/>
          <a:lstStyle/>
          <a:p>
            <a:r>
              <a:rPr lang="hu-HU" dirty="0" smtClean="0"/>
              <a:t>Reprezentatív feladatok</a:t>
            </a:r>
          </a:p>
          <a:p>
            <a:r>
              <a:rPr lang="hu-HU" dirty="0" smtClean="0"/>
              <a:t>Kifejezi a nemzet egységét</a:t>
            </a:r>
          </a:p>
          <a:p>
            <a:r>
              <a:rPr lang="hu-HU" dirty="0" smtClean="0"/>
              <a:t>Őrködik az államszervezet demokratikus működése felett</a:t>
            </a:r>
          </a:p>
          <a:p>
            <a:r>
              <a:rPr lang="hu-HU" dirty="0" smtClean="0"/>
              <a:t>A hadsereg főparancsnoka</a:t>
            </a:r>
          </a:p>
          <a:p>
            <a:r>
              <a:rPr lang="hu-HU" dirty="0" smtClean="0"/>
              <a:t>Kitűzi a választások időpontját – javaslatot tesz a min. elnök személyére az eredmények alapján</a:t>
            </a:r>
          </a:p>
          <a:p>
            <a:r>
              <a:rPr lang="hu-HU" dirty="0" smtClean="0"/>
              <a:t>Kinevezi a bírókat, tábornokokat, egyetemi tanárokat</a:t>
            </a:r>
          </a:p>
          <a:p>
            <a:r>
              <a:rPr lang="hu-HU" dirty="0" smtClean="0"/>
              <a:t>Nagyköveteket bíz meg és fogad</a:t>
            </a:r>
          </a:p>
          <a:p>
            <a:r>
              <a:rPr lang="hu-HU" dirty="0" smtClean="0"/>
              <a:t>Kitüntetéseket oszt</a:t>
            </a:r>
          </a:p>
          <a:p>
            <a:r>
              <a:rPr lang="hu-HU" dirty="0" smtClean="0"/>
              <a:t>Az ogy. Választja 5 évre 2/3-os többséggel</a:t>
            </a:r>
            <a:endParaRPr lang="hu-HU" dirty="0"/>
          </a:p>
        </p:txBody>
      </p:sp>
      <p:sp>
        <p:nvSpPr>
          <p:cNvPr id="7" name="Szövegdoboz 6"/>
          <p:cNvSpPr txBox="1"/>
          <p:nvPr/>
        </p:nvSpPr>
        <p:spPr>
          <a:xfrm>
            <a:off x="503238" y="6129338"/>
            <a:ext cx="3657600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 smtClean="0">
                <a:solidFill>
                  <a:schemeClr val="tx1"/>
                </a:solidFill>
              </a:rPr>
              <a:t>Novák Katalin</a:t>
            </a:r>
            <a:endParaRPr lang="hu-HU" dirty="0">
              <a:solidFill>
                <a:schemeClr val="tx1"/>
              </a:solidFill>
            </a:endParaRPr>
          </a:p>
        </p:txBody>
      </p:sp>
      <p:sp>
        <p:nvSpPr>
          <p:cNvPr id="3" name="Tartalom helye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5" name="Kép 4"/>
          <p:cNvPicPr>
            <a:picLocks noChangeAspect="1"/>
          </p:cNvPicPr>
          <p:nvPr/>
        </p:nvPicPr>
        <p:blipFill rotWithShape="1">
          <a:blip r:embed="rId2"/>
          <a:srcRect l="17310" t="3480" r="15386"/>
          <a:stretch/>
        </p:blipFill>
        <p:spPr>
          <a:xfrm>
            <a:off x="163512" y="2612693"/>
            <a:ext cx="2819400" cy="2694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315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switch dir="r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Text Box 2"/>
          <p:cNvSpPr txBox="1">
            <a:spLocks noChangeArrowheads="1"/>
          </p:cNvSpPr>
          <p:nvPr/>
        </p:nvSpPr>
        <p:spPr bwMode="auto">
          <a:xfrm>
            <a:off x="-1" y="0"/>
            <a:ext cx="10080625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38880" rIns="0" bIns="0" anchor="ctr"/>
          <a:lstStyle>
            <a:lvl1pPr eaLnBrk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  <a:tab pos="94345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 eaLnBrk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  <a:tab pos="94345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 eaLnBrk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  <a:tab pos="94345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 eaLnBrk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  <a:tab pos="94345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 eaLnBrk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  <a:tab pos="94345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  <a:tab pos="94345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  <a:tab pos="94345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  <a:tab pos="94345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  <a:tab pos="94345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 eaLnBrk="1">
              <a:buClrTx/>
              <a:buFontTx/>
              <a:buNone/>
            </a:pPr>
            <a:r>
              <a:rPr lang="hu-HU" altLang="hu-HU" sz="2400" b="1" dirty="0">
                <a:solidFill>
                  <a:srgbClr val="013334"/>
                </a:solidFill>
                <a:latin typeface="Cambria" panose="02040503050406030204" pitchFamily="18" charset="0"/>
              </a:rPr>
              <a:t>A magyar választási rendszer: az </a:t>
            </a:r>
            <a:r>
              <a:rPr lang="hu-HU" altLang="hu-HU" sz="2400" b="1" dirty="0" smtClean="0">
                <a:solidFill>
                  <a:srgbClr val="013334"/>
                </a:solidFill>
                <a:latin typeface="Cambria" panose="02040503050406030204" pitchFamily="18" charset="0"/>
              </a:rPr>
              <a:t>országgyűlés</a:t>
            </a:r>
            <a:endParaRPr lang="hu-HU" altLang="hu-HU" sz="2400" b="1" dirty="0">
              <a:solidFill>
                <a:srgbClr val="013334"/>
              </a:solidFill>
              <a:latin typeface="Cambria" panose="02040503050406030204" pitchFamily="18" charset="0"/>
            </a:endParaRPr>
          </a:p>
        </p:txBody>
      </p:sp>
      <p:sp>
        <p:nvSpPr>
          <p:cNvPr id="8" name="Text Box 1">
            <a:extLst>
              <a:ext uri="{FF2B5EF4-FFF2-40B4-BE49-F238E27FC236}">
                <a16:creationId xmlns:a16="http://schemas.microsoft.com/office/drawing/2014/main" id="{BA3CF209-C023-4A3C-9A50-916DAE665D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9713" y="808038"/>
            <a:ext cx="9601200" cy="22661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19440" rIns="0" bIns="0"/>
          <a:lstStyle>
            <a:lvl1pPr marL="14288" eaLnBrk="0">
              <a:tabLst>
                <a:tab pos="14288" algn="l"/>
                <a:tab pos="461963" algn="l"/>
                <a:tab pos="911225" algn="l"/>
                <a:tab pos="1360488" algn="l"/>
                <a:tab pos="1809750" algn="l"/>
                <a:tab pos="2259013" algn="l"/>
                <a:tab pos="2708275" algn="l"/>
                <a:tab pos="3157538" algn="l"/>
                <a:tab pos="3606800" algn="l"/>
                <a:tab pos="4056063" algn="l"/>
                <a:tab pos="4505325" algn="l"/>
                <a:tab pos="4954588" algn="l"/>
                <a:tab pos="5403850" algn="l"/>
                <a:tab pos="5853113" algn="l"/>
                <a:tab pos="6302375" algn="l"/>
                <a:tab pos="6751638" algn="l"/>
                <a:tab pos="7200900" algn="l"/>
                <a:tab pos="7650163" algn="l"/>
                <a:tab pos="8099425" algn="l"/>
                <a:tab pos="8548688" algn="l"/>
                <a:tab pos="8997950" algn="l"/>
                <a:tab pos="9434513" algn="l"/>
                <a:tab pos="9883775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 eaLnBrk="0">
              <a:tabLst>
                <a:tab pos="14288" algn="l"/>
                <a:tab pos="461963" algn="l"/>
                <a:tab pos="911225" algn="l"/>
                <a:tab pos="1360488" algn="l"/>
                <a:tab pos="1809750" algn="l"/>
                <a:tab pos="2259013" algn="l"/>
                <a:tab pos="2708275" algn="l"/>
                <a:tab pos="3157538" algn="l"/>
                <a:tab pos="3606800" algn="l"/>
                <a:tab pos="4056063" algn="l"/>
                <a:tab pos="4505325" algn="l"/>
                <a:tab pos="4954588" algn="l"/>
                <a:tab pos="5403850" algn="l"/>
                <a:tab pos="5853113" algn="l"/>
                <a:tab pos="6302375" algn="l"/>
                <a:tab pos="6751638" algn="l"/>
                <a:tab pos="7200900" algn="l"/>
                <a:tab pos="7650163" algn="l"/>
                <a:tab pos="8099425" algn="l"/>
                <a:tab pos="8548688" algn="l"/>
                <a:tab pos="8997950" algn="l"/>
                <a:tab pos="9434513" algn="l"/>
                <a:tab pos="9883775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 eaLnBrk="0">
              <a:tabLst>
                <a:tab pos="14288" algn="l"/>
                <a:tab pos="461963" algn="l"/>
                <a:tab pos="911225" algn="l"/>
                <a:tab pos="1360488" algn="l"/>
                <a:tab pos="1809750" algn="l"/>
                <a:tab pos="2259013" algn="l"/>
                <a:tab pos="2708275" algn="l"/>
                <a:tab pos="3157538" algn="l"/>
                <a:tab pos="3606800" algn="l"/>
                <a:tab pos="4056063" algn="l"/>
                <a:tab pos="4505325" algn="l"/>
                <a:tab pos="4954588" algn="l"/>
                <a:tab pos="5403850" algn="l"/>
                <a:tab pos="5853113" algn="l"/>
                <a:tab pos="6302375" algn="l"/>
                <a:tab pos="6751638" algn="l"/>
                <a:tab pos="7200900" algn="l"/>
                <a:tab pos="7650163" algn="l"/>
                <a:tab pos="8099425" algn="l"/>
                <a:tab pos="8548688" algn="l"/>
                <a:tab pos="8997950" algn="l"/>
                <a:tab pos="9434513" algn="l"/>
                <a:tab pos="9883775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 eaLnBrk="0">
              <a:tabLst>
                <a:tab pos="14288" algn="l"/>
                <a:tab pos="461963" algn="l"/>
                <a:tab pos="911225" algn="l"/>
                <a:tab pos="1360488" algn="l"/>
                <a:tab pos="1809750" algn="l"/>
                <a:tab pos="2259013" algn="l"/>
                <a:tab pos="2708275" algn="l"/>
                <a:tab pos="3157538" algn="l"/>
                <a:tab pos="3606800" algn="l"/>
                <a:tab pos="4056063" algn="l"/>
                <a:tab pos="4505325" algn="l"/>
                <a:tab pos="4954588" algn="l"/>
                <a:tab pos="5403850" algn="l"/>
                <a:tab pos="5853113" algn="l"/>
                <a:tab pos="6302375" algn="l"/>
                <a:tab pos="6751638" algn="l"/>
                <a:tab pos="7200900" algn="l"/>
                <a:tab pos="7650163" algn="l"/>
                <a:tab pos="8099425" algn="l"/>
                <a:tab pos="8548688" algn="l"/>
                <a:tab pos="8997950" algn="l"/>
                <a:tab pos="9434513" algn="l"/>
                <a:tab pos="9883775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 eaLnBrk="0">
              <a:tabLst>
                <a:tab pos="14288" algn="l"/>
                <a:tab pos="461963" algn="l"/>
                <a:tab pos="911225" algn="l"/>
                <a:tab pos="1360488" algn="l"/>
                <a:tab pos="1809750" algn="l"/>
                <a:tab pos="2259013" algn="l"/>
                <a:tab pos="2708275" algn="l"/>
                <a:tab pos="3157538" algn="l"/>
                <a:tab pos="3606800" algn="l"/>
                <a:tab pos="4056063" algn="l"/>
                <a:tab pos="4505325" algn="l"/>
                <a:tab pos="4954588" algn="l"/>
                <a:tab pos="5403850" algn="l"/>
                <a:tab pos="5853113" algn="l"/>
                <a:tab pos="6302375" algn="l"/>
                <a:tab pos="6751638" algn="l"/>
                <a:tab pos="7200900" algn="l"/>
                <a:tab pos="7650163" algn="l"/>
                <a:tab pos="8099425" algn="l"/>
                <a:tab pos="8548688" algn="l"/>
                <a:tab pos="8997950" algn="l"/>
                <a:tab pos="9434513" algn="l"/>
                <a:tab pos="9883775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4288" algn="l"/>
                <a:tab pos="461963" algn="l"/>
                <a:tab pos="911225" algn="l"/>
                <a:tab pos="1360488" algn="l"/>
                <a:tab pos="1809750" algn="l"/>
                <a:tab pos="2259013" algn="l"/>
                <a:tab pos="2708275" algn="l"/>
                <a:tab pos="3157538" algn="l"/>
                <a:tab pos="3606800" algn="l"/>
                <a:tab pos="4056063" algn="l"/>
                <a:tab pos="4505325" algn="l"/>
                <a:tab pos="4954588" algn="l"/>
                <a:tab pos="5403850" algn="l"/>
                <a:tab pos="5853113" algn="l"/>
                <a:tab pos="6302375" algn="l"/>
                <a:tab pos="6751638" algn="l"/>
                <a:tab pos="7200900" algn="l"/>
                <a:tab pos="7650163" algn="l"/>
                <a:tab pos="8099425" algn="l"/>
                <a:tab pos="8548688" algn="l"/>
                <a:tab pos="8997950" algn="l"/>
                <a:tab pos="9434513" algn="l"/>
                <a:tab pos="9883775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4288" algn="l"/>
                <a:tab pos="461963" algn="l"/>
                <a:tab pos="911225" algn="l"/>
                <a:tab pos="1360488" algn="l"/>
                <a:tab pos="1809750" algn="l"/>
                <a:tab pos="2259013" algn="l"/>
                <a:tab pos="2708275" algn="l"/>
                <a:tab pos="3157538" algn="l"/>
                <a:tab pos="3606800" algn="l"/>
                <a:tab pos="4056063" algn="l"/>
                <a:tab pos="4505325" algn="l"/>
                <a:tab pos="4954588" algn="l"/>
                <a:tab pos="5403850" algn="l"/>
                <a:tab pos="5853113" algn="l"/>
                <a:tab pos="6302375" algn="l"/>
                <a:tab pos="6751638" algn="l"/>
                <a:tab pos="7200900" algn="l"/>
                <a:tab pos="7650163" algn="l"/>
                <a:tab pos="8099425" algn="l"/>
                <a:tab pos="8548688" algn="l"/>
                <a:tab pos="8997950" algn="l"/>
                <a:tab pos="9434513" algn="l"/>
                <a:tab pos="9883775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4288" algn="l"/>
                <a:tab pos="461963" algn="l"/>
                <a:tab pos="911225" algn="l"/>
                <a:tab pos="1360488" algn="l"/>
                <a:tab pos="1809750" algn="l"/>
                <a:tab pos="2259013" algn="l"/>
                <a:tab pos="2708275" algn="l"/>
                <a:tab pos="3157538" algn="l"/>
                <a:tab pos="3606800" algn="l"/>
                <a:tab pos="4056063" algn="l"/>
                <a:tab pos="4505325" algn="l"/>
                <a:tab pos="4954588" algn="l"/>
                <a:tab pos="5403850" algn="l"/>
                <a:tab pos="5853113" algn="l"/>
                <a:tab pos="6302375" algn="l"/>
                <a:tab pos="6751638" algn="l"/>
                <a:tab pos="7200900" algn="l"/>
                <a:tab pos="7650163" algn="l"/>
                <a:tab pos="8099425" algn="l"/>
                <a:tab pos="8548688" algn="l"/>
                <a:tab pos="8997950" algn="l"/>
                <a:tab pos="9434513" algn="l"/>
                <a:tab pos="9883775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4288" algn="l"/>
                <a:tab pos="461963" algn="l"/>
                <a:tab pos="911225" algn="l"/>
                <a:tab pos="1360488" algn="l"/>
                <a:tab pos="1809750" algn="l"/>
                <a:tab pos="2259013" algn="l"/>
                <a:tab pos="2708275" algn="l"/>
                <a:tab pos="3157538" algn="l"/>
                <a:tab pos="3606800" algn="l"/>
                <a:tab pos="4056063" algn="l"/>
                <a:tab pos="4505325" algn="l"/>
                <a:tab pos="4954588" algn="l"/>
                <a:tab pos="5403850" algn="l"/>
                <a:tab pos="5853113" algn="l"/>
                <a:tab pos="6302375" algn="l"/>
                <a:tab pos="6751638" algn="l"/>
                <a:tab pos="7200900" algn="l"/>
                <a:tab pos="7650163" algn="l"/>
                <a:tab pos="8099425" algn="l"/>
                <a:tab pos="8548688" algn="l"/>
                <a:tab pos="8997950" algn="l"/>
                <a:tab pos="9434513" algn="l"/>
                <a:tab pos="9883775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marL="357188" indent="-342900" eaLnBrk="1">
              <a:lnSpc>
                <a:spcPct val="100000"/>
              </a:lnSpc>
              <a:spcAft>
                <a:spcPts val="575"/>
              </a:spcAft>
              <a:buSzPct val="80000"/>
              <a:buFont typeface="Wingdings" panose="05000000000000000000" pitchFamily="2" charset="2"/>
              <a:buChar char="§"/>
            </a:pPr>
            <a:r>
              <a:rPr lang="hu-HU" altLang="hu-HU" sz="2400" b="1" dirty="0">
                <a:solidFill>
                  <a:srgbClr val="013334"/>
                </a:solidFill>
                <a:latin typeface="Cambria" panose="02040503050406030204" pitchFamily="18" charset="0"/>
              </a:rPr>
              <a:t>A </a:t>
            </a:r>
            <a:r>
              <a:rPr lang="hu-HU" altLang="hu-HU" sz="2400" b="1" dirty="0" smtClean="0">
                <a:solidFill>
                  <a:srgbClr val="013334"/>
                </a:solidFill>
                <a:latin typeface="Cambria" panose="02040503050406030204" pitchFamily="18" charset="0"/>
              </a:rPr>
              <a:t>népszuverenitás </a:t>
            </a:r>
            <a:r>
              <a:rPr lang="hu-HU" altLang="hu-HU" sz="2400" b="1" dirty="0">
                <a:solidFill>
                  <a:srgbClr val="013334"/>
                </a:solidFill>
                <a:latin typeface="Cambria" panose="02040503050406030204" pitchFamily="18" charset="0"/>
              </a:rPr>
              <a:t>gyakorlása: a képviseleti demokrácia</a:t>
            </a:r>
            <a:br>
              <a:rPr lang="hu-HU" altLang="hu-HU" sz="2400" b="1" dirty="0">
                <a:solidFill>
                  <a:srgbClr val="013334"/>
                </a:solidFill>
                <a:latin typeface="Cambria" panose="02040503050406030204" pitchFamily="18" charset="0"/>
              </a:rPr>
            </a:br>
            <a:r>
              <a:rPr lang="hu-HU" altLang="hu-HU" sz="2400" b="1" dirty="0">
                <a:solidFill>
                  <a:srgbClr val="013334"/>
                </a:solidFill>
                <a:latin typeface="Cambria" panose="02040503050406030204" pitchFamily="18" charset="0"/>
              </a:rPr>
              <a:t>	</a:t>
            </a:r>
            <a:r>
              <a:rPr lang="hu-HU" altLang="hu-HU" sz="2400" b="1" dirty="0">
                <a:solidFill>
                  <a:srgbClr val="013334"/>
                </a:solidFill>
                <a:latin typeface="Cambria" panose="02040503050406030204" pitchFamily="18" charset="0"/>
                <a:sym typeface="Wingdings" panose="05000000000000000000" pitchFamily="2" charset="2"/>
              </a:rPr>
              <a:t> a közügyekben való részvétel alapjog</a:t>
            </a:r>
            <a:br>
              <a:rPr lang="hu-HU" altLang="hu-HU" sz="2400" b="1" dirty="0">
                <a:solidFill>
                  <a:srgbClr val="013334"/>
                </a:solidFill>
                <a:latin typeface="Cambria" panose="02040503050406030204" pitchFamily="18" charset="0"/>
                <a:sym typeface="Wingdings" panose="05000000000000000000" pitchFamily="2" charset="2"/>
              </a:rPr>
            </a:br>
            <a:r>
              <a:rPr lang="hu-HU" altLang="hu-HU" sz="2400" b="1" dirty="0">
                <a:solidFill>
                  <a:srgbClr val="013334"/>
                </a:solidFill>
                <a:latin typeface="Cambria" panose="02040503050406030204" pitchFamily="18" charset="0"/>
                <a:sym typeface="Wingdings" panose="05000000000000000000" pitchFamily="2" charset="2"/>
              </a:rPr>
              <a:t>		- aktív választójog: választás lehetősége</a:t>
            </a:r>
            <a:br>
              <a:rPr lang="hu-HU" altLang="hu-HU" sz="2400" b="1" dirty="0">
                <a:solidFill>
                  <a:srgbClr val="013334"/>
                </a:solidFill>
                <a:latin typeface="Cambria" panose="02040503050406030204" pitchFamily="18" charset="0"/>
                <a:sym typeface="Wingdings" panose="05000000000000000000" pitchFamily="2" charset="2"/>
              </a:rPr>
            </a:br>
            <a:r>
              <a:rPr lang="hu-HU" altLang="hu-HU" sz="2400" b="1" dirty="0">
                <a:solidFill>
                  <a:srgbClr val="013334"/>
                </a:solidFill>
                <a:latin typeface="Cambria" panose="02040503050406030204" pitchFamily="18" charset="0"/>
                <a:sym typeface="Wingdings" panose="05000000000000000000" pitchFamily="2" charset="2"/>
              </a:rPr>
              <a:t>		- passzív választójog: választhatóság lehetősége</a:t>
            </a:r>
            <a:br>
              <a:rPr lang="hu-HU" altLang="hu-HU" sz="2400" b="1" dirty="0">
                <a:solidFill>
                  <a:srgbClr val="013334"/>
                </a:solidFill>
                <a:latin typeface="Cambria" panose="02040503050406030204" pitchFamily="18" charset="0"/>
                <a:sym typeface="Wingdings" panose="05000000000000000000" pitchFamily="2" charset="2"/>
              </a:rPr>
            </a:br>
            <a:r>
              <a:rPr lang="hu-HU" altLang="hu-HU" sz="2400" b="1" dirty="0">
                <a:solidFill>
                  <a:srgbClr val="013334"/>
                </a:solidFill>
                <a:latin typeface="Cambria" panose="02040503050406030204" pitchFamily="18" charset="0"/>
                <a:sym typeface="Wingdings" panose="05000000000000000000" pitchFamily="2" charset="2"/>
              </a:rPr>
              <a:t>	 korlátozás: életkor – 18 év</a:t>
            </a:r>
            <a:br>
              <a:rPr lang="hu-HU" altLang="hu-HU" sz="2400" b="1" dirty="0">
                <a:solidFill>
                  <a:srgbClr val="013334"/>
                </a:solidFill>
                <a:latin typeface="Cambria" panose="02040503050406030204" pitchFamily="18" charset="0"/>
                <a:sym typeface="Wingdings" panose="05000000000000000000" pitchFamily="2" charset="2"/>
              </a:rPr>
            </a:br>
            <a:r>
              <a:rPr lang="hu-HU" altLang="hu-HU" sz="2400" b="1" dirty="0">
                <a:solidFill>
                  <a:srgbClr val="013334"/>
                </a:solidFill>
                <a:latin typeface="Cambria" panose="02040503050406030204" pitchFamily="18" charset="0"/>
                <a:sym typeface="Wingdings" panose="05000000000000000000" pitchFamily="2" charset="2"/>
              </a:rPr>
              <a:t>	 kizárás: elmebetegség vagy jogerős bírósági ítélet</a:t>
            </a:r>
            <a:endParaRPr lang="hu-HU" altLang="hu-HU" sz="2400" dirty="0">
              <a:solidFill>
                <a:srgbClr val="013334"/>
              </a:solidFill>
              <a:latin typeface="Cambria" panose="02040503050406030204" pitchFamily="18" charset="0"/>
            </a:endParaRPr>
          </a:p>
        </p:txBody>
      </p:sp>
      <p:sp>
        <p:nvSpPr>
          <p:cNvPr id="11" name="Text Box 2">
            <a:extLst>
              <a:ext uri="{FF2B5EF4-FFF2-40B4-BE49-F238E27FC236}">
                <a16:creationId xmlns:a16="http://schemas.microsoft.com/office/drawing/2014/main" id="{56279A02-2295-49DF-9D53-171C1950D5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9712" y="7208837"/>
            <a:ext cx="9601200" cy="350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 eaLnBrk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 eaLnBrk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 eaLnBrk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 eaLnBrk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 eaLnBrk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 eaLnBrk="1">
              <a:buClrTx/>
              <a:buFontTx/>
              <a:buNone/>
            </a:pPr>
            <a:r>
              <a:rPr lang="hu-HU" b="1" dirty="0">
                <a:solidFill>
                  <a:schemeClr val="tx1"/>
                </a:solidFill>
                <a:latin typeface="Cambria" panose="02040503050406030204" pitchFamily="18" charset="0"/>
              </a:rPr>
              <a:t>A választójog</a:t>
            </a:r>
            <a:endParaRPr lang="hu-HU" altLang="hu-HU" b="1" dirty="0">
              <a:solidFill>
                <a:schemeClr val="tx1"/>
              </a:solidFill>
              <a:highlight>
                <a:srgbClr val="FE5E00"/>
              </a:highlight>
              <a:latin typeface="Cambria" panose="02040503050406030204" pitchFamily="18" charset="0"/>
            </a:endParaRPr>
          </a:p>
        </p:txBody>
      </p:sp>
      <p:sp>
        <p:nvSpPr>
          <p:cNvPr id="2" name="Téglalap: lekerekített 1">
            <a:extLst>
              <a:ext uri="{FF2B5EF4-FFF2-40B4-BE49-F238E27FC236}">
                <a16:creationId xmlns:a16="http://schemas.microsoft.com/office/drawing/2014/main" id="{197B44EC-0C6B-4B83-B35E-EE29151632EC}"/>
              </a:ext>
            </a:extLst>
          </p:cNvPr>
          <p:cNvSpPr/>
          <p:nvPr/>
        </p:nvSpPr>
        <p:spPr bwMode="auto">
          <a:xfrm>
            <a:off x="2301598" y="3097008"/>
            <a:ext cx="5486400" cy="685800"/>
          </a:xfrm>
          <a:prstGeom prst="roundRect">
            <a:avLst/>
          </a:prstGeom>
          <a:solidFill>
            <a:srgbClr val="99FF9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kumimoji="0" lang="hu-HU" sz="3200" b="1" i="0" u="none" strike="noStrike" cap="none" normalizeH="0" baseline="0" dirty="0">
                <a:ln>
                  <a:noFill/>
                </a:ln>
                <a:solidFill>
                  <a:srgbClr val="013334"/>
                </a:solidFill>
                <a:effectLst/>
                <a:latin typeface="Cambria" panose="02040503050406030204" pitchFamily="18" charset="0"/>
                <a:ea typeface="Microsoft YaHei" charset="-122"/>
              </a:rPr>
              <a:t>Választójog</a:t>
            </a:r>
          </a:p>
        </p:txBody>
      </p:sp>
      <p:sp>
        <p:nvSpPr>
          <p:cNvPr id="3" name="Téglalap: felső két sarkán lekerekítve 2">
            <a:extLst>
              <a:ext uri="{FF2B5EF4-FFF2-40B4-BE49-F238E27FC236}">
                <a16:creationId xmlns:a16="http://schemas.microsoft.com/office/drawing/2014/main" id="{B21E8A83-6B9C-44A9-A144-611A7A595DB8}"/>
              </a:ext>
            </a:extLst>
          </p:cNvPr>
          <p:cNvSpPr/>
          <p:nvPr/>
        </p:nvSpPr>
        <p:spPr bwMode="auto">
          <a:xfrm>
            <a:off x="244198" y="4468608"/>
            <a:ext cx="2057400" cy="1371598"/>
          </a:xfrm>
          <a:prstGeom prst="round2SameRect">
            <a:avLst>
              <a:gd name="adj1" fmla="val 0"/>
              <a:gd name="adj2" fmla="val 21053"/>
            </a:avLst>
          </a:prstGeom>
          <a:solidFill>
            <a:srgbClr val="FFFF66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lang="hu-HU" sz="2400" b="1" dirty="0">
                <a:solidFill>
                  <a:srgbClr val="013334"/>
                </a:solidFill>
                <a:latin typeface="Cambria" panose="02040503050406030204" pitchFamily="18" charset="0"/>
                <a:ea typeface="Microsoft YaHei" charset="-122"/>
              </a:rPr>
              <a:t>Általános</a:t>
            </a:r>
          </a:p>
          <a:p>
            <a:pPr marL="0" marR="0" indent="0" algn="ctr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kumimoji="0" lang="hu-HU" sz="2000" i="0" u="none" strike="noStrike" cap="none" normalizeH="0" baseline="0" dirty="0">
                <a:ln>
                  <a:noFill/>
                </a:ln>
                <a:solidFill>
                  <a:srgbClr val="013334"/>
                </a:solidFill>
                <a:effectLst/>
                <a:latin typeface="Cambria" panose="02040503050406030204" pitchFamily="18" charset="0"/>
                <a:ea typeface="Microsoft YaHei" charset="-122"/>
              </a:rPr>
              <a:t>Minden állampolgár gyakorolhatja</a:t>
            </a:r>
            <a:endParaRPr kumimoji="0" lang="hu-HU" sz="1600" i="0" u="none" strike="noStrike" cap="none" normalizeH="0" baseline="0" dirty="0">
              <a:ln>
                <a:noFill/>
              </a:ln>
              <a:solidFill>
                <a:srgbClr val="013334"/>
              </a:solidFill>
              <a:effectLst/>
              <a:latin typeface="Cambria" panose="02040503050406030204" pitchFamily="18" charset="0"/>
              <a:ea typeface="Microsoft YaHei" charset="-122"/>
            </a:endParaRPr>
          </a:p>
        </p:txBody>
      </p:sp>
      <p:sp>
        <p:nvSpPr>
          <p:cNvPr id="12" name="Téglalap: felső két sarkán lekerekítve 11">
            <a:extLst>
              <a:ext uri="{FF2B5EF4-FFF2-40B4-BE49-F238E27FC236}">
                <a16:creationId xmlns:a16="http://schemas.microsoft.com/office/drawing/2014/main" id="{BF7D3732-C501-44A4-8343-0C3949B48E49}"/>
              </a:ext>
            </a:extLst>
          </p:cNvPr>
          <p:cNvSpPr/>
          <p:nvPr/>
        </p:nvSpPr>
        <p:spPr bwMode="auto">
          <a:xfrm>
            <a:off x="2606398" y="5840206"/>
            <a:ext cx="2057400" cy="1371598"/>
          </a:xfrm>
          <a:prstGeom prst="round2SameRect">
            <a:avLst>
              <a:gd name="adj1" fmla="val 0"/>
              <a:gd name="adj2" fmla="val 19883"/>
            </a:avLst>
          </a:prstGeom>
          <a:solidFill>
            <a:srgbClr val="66FF66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kumimoji="0" lang="hu-HU" sz="2400" b="1" i="0" u="none" strike="noStrike" cap="none" normalizeH="0" baseline="0" dirty="0">
                <a:ln>
                  <a:noFill/>
                </a:ln>
                <a:solidFill>
                  <a:srgbClr val="013334"/>
                </a:solidFill>
                <a:effectLst/>
                <a:latin typeface="Cambria" panose="02040503050406030204" pitchFamily="18" charset="0"/>
                <a:ea typeface="Microsoft YaHei" charset="-122"/>
              </a:rPr>
              <a:t>Egyenlő</a:t>
            </a:r>
          </a:p>
          <a:p>
            <a:pPr marL="0" marR="0" indent="0" algn="ctr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lang="hu-HU" sz="2000" dirty="0">
                <a:solidFill>
                  <a:srgbClr val="013334"/>
                </a:solidFill>
                <a:latin typeface="Cambria" panose="02040503050406030204" pitchFamily="18" charset="0"/>
                <a:ea typeface="Microsoft YaHei" charset="-122"/>
              </a:rPr>
              <a:t>Minden szavazat ugyanannyit ér</a:t>
            </a:r>
            <a:endParaRPr kumimoji="0" lang="hu-HU" sz="1600" i="0" u="none" strike="noStrike" cap="none" normalizeH="0" baseline="0" dirty="0">
              <a:ln>
                <a:noFill/>
              </a:ln>
              <a:solidFill>
                <a:srgbClr val="013334"/>
              </a:solidFill>
              <a:effectLst/>
              <a:latin typeface="Cambria" panose="02040503050406030204" pitchFamily="18" charset="0"/>
              <a:ea typeface="Microsoft YaHei" charset="-122"/>
            </a:endParaRPr>
          </a:p>
        </p:txBody>
      </p:sp>
      <p:sp>
        <p:nvSpPr>
          <p:cNvPr id="13" name="Téglalap: felső két sarkán lekerekítve 12">
            <a:extLst>
              <a:ext uri="{FF2B5EF4-FFF2-40B4-BE49-F238E27FC236}">
                <a16:creationId xmlns:a16="http://schemas.microsoft.com/office/drawing/2014/main" id="{AD57A894-253C-4672-BE3F-A67A4DFE177E}"/>
              </a:ext>
            </a:extLst>
          </p:cNvPr>
          <p:cNvSpPr/>
          <p:nvPr/>
        </p:nvSpPr>
        <p:spPr bwMode="auto">
          <a:xfrm>
            <a:off x="5425800" y="5840206"/>
            <a:ext cx="2057400" cy="1371598"/>
          </a:xfrm>
          <a:prstGeom prst="round2SameRect">
            <a:avLst>
              <a:gd name="adj1" fmla="val 0"/>
              <a:gd name="adj2" fmla="val 16374"/>
            </a:avLst>
          </a:prstGeom>
          <a:solidFill>
            <a:srgbClr val="00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kumimoji="0" lang="hu-HU" sz="2400" b="1" i="0" u="none" strike="noStrike" cap="none" normalizeH="0" baseline="0" dirty="0">
                <a:ln>
                  <a:noFill/>
                </a:ln>
                <a:solidFill>
                  <a:srgbClr val="013334"/>
                </a:solidFill>
                <a:effectLst/>
                <a:latin typeface="Cambria" panose="02040503050406030204" pitchFamily="18" charset="0"/>
                <a:ea typeface="Microsoft YaHei" charset="-122"/>
              </a:rPr>
              <a:t>Közvetlen</a:t>
            </a:r>
          </a:p>
          <a:p>
            <a:pPr marL="0" marR="0" indent="0" algn="ctr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lang="hu-HU" sz="2000" dirty="0">
                <a:solidFill>
                  <a:srgbClr val="013334"/>
                </a:solidFill>
                <a:latin typeface="Cambria" panose="02040503050406030204" pitchFamily="18" charset="0"/>
                <a:ea typeface="Microsoft YaHei" charset="-122"/>
              </a:rPr>
              <a:t>Jelöltekre szavaznak a választók</a:t>
            </a:r>
            <a:endParaRPr kumimoji="0" lang="hu-HU" sz="1600" i="0" u="none" strike="noStrike" cap="none" normalizeH="0" baseline="0" dirty="0">
              <a:ln>
                <a:noFill/>
              </a:ln>
              <a:solidFill>
                <a:srgbClr val="013334"/>
              </a:solidFill>
              <a:effectLst/>
              <a:latin typeface="Cambria" panose="02040503050406030204" pitchFamily="18" charset="0"/>
              <a:ea typeface="Microsoft YaHei" charset="-122"/>
            </a:endParaRPr>
          </a:p>
        </p:txBody>
      </p:sp>
      <p:sp>
        <p:nvSpPr>
          <p:cNvPr id="14" name="Téglalap: felső két sarkán lekerekítve 13">
            <a:extLst>
              <a:ext uri="{FF2B5EF4-FFF2-40B4-BE49-F238E27FC236}">
                <a16:creationId xmlns:a16="http://schemas.microsoft.com/office/drawing/2014/main" id="{E2CDF8A8-62F4-49D9-B168-93894A616F85}"/>
              </a:ext>
            </a:extLst>
          </p:cNvPr>
          <p:cNvSpPr/>
          <p:nvPr/>
        </p:nvSpPr>
        <p:spPr bwMode="auto">
          <a:xfrm>
            <a:off x="7787998" y="4468608"/>
            <a:ext cx="2057400" cy="1371598"/>
          </a:xfrm>
          <a:prstGeom prst="round2SameRect">
            <a:avLst>
              <a:gd name="adj1" fmla="val 0"/>
              <a:gd name="adj2" fmla="val 17544"/>
            </a:avLst>
          </a:prstGeom>
          <a:solidFill>
            <a:srgbClr val="6699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kumimoji="0" lang="hu-HU" sz="2400" b="1" i="0" u="none" strike="noStrike" cap="none" normalizeH="0" baseline="0" dirty="0">
                <a:ln>
                  <a:noFill/>
                </a:ln>
                <a:solidFill>
                  <a:srgbClr val="013334"/>
                </a:solidFill>
                <a:effectLst/>
                <a:latin typeface="Cambria" panose="02040503050406030204" pitchFamily="18" charset="0"/>
                <a:ea typeface="Microsoft YaHei" charset="-122"/>
              </a:rPr>
              <a:t>Titkos</a:t>
            </a:r>
          </a:p>
          <a:p>
            <a:pPr marL="0" marR="0" indent="0" algn="ctr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lang="hu-HU" sz="2000" dirty="0">
                <a:solidFill>
                  <a:srgbClr val="013334"/>
                </a:solidFill>
                <a:latin typeface="Cambria" panose="02040503050406030204" pitchFamily="18" charset="0"/>
                <a:ea typeface="Microsoft YaHei" charset="-122"/>
              </a:rPr>
              <a:t>Nem nyilvános a szavazat</a:t>
            </a:r>
            <a:endParaRPr kumimoji="0" lang="hu-HU" sz="1600" i="0" u="none" strike="noStrike" cap="none" normalizeH="0" baseline="0" dirty="0">
              <a:ln>
                <a:noFill/>
              </a:ln>
              <a:solidFill>
                <a:srgbClr val="013334"/>
              </a:solidFill>
              <a:effectLst/>
              <a:latin typeface="Cambria" panose="02040503050406030204" pitchFamily="18" charset="0"/>
              <a:ea typeface="Microsoft YaHei" charset="-122"/>
            </a:endParaRPr>
          </a:p>
        </p:txBody>
      </p:sp>
      <p:cxnSp>
        <p:nvCxnSpPr>
          <p:cNvPr id="5" name="Egyenes összekötő 4">
            <a:extLst>
              <a:ext uri="{FF2B5EF4-FFF2-40B4-BE49-F238E27FC236}">
                <a16:creationId xmlns:a16="http://schemas.microsoft.com/office/drawing/2014/main" id="{8308D9D6-74C4-4283-849B-CC7D0E631D7A}"/>
              </a:ext>
            </a:extLst>
          </p:cNvPr>
          <p:cNvCxnSpPr>
            <a:stCxn id="2" idx="2"/>
            <a:endCxn id="3" idx="3"/>
          </p:cNvCxnSpPr>
          <p:nvPr/>
        </p:nvCxnSpPr>
        <p:spPr bwMode="auto">
          <a:xfrm flipH="1">
            <a:off x="1272898" y="3782808"/>
            <a:ext cx="3771900" cy="685800"/>
          </a:xfrm>
          <a:prstGeom prst="line">
            <a:avLst/>
          </a:prstGeom>
          <a:solidFill>
            <a:srgbClr val="00B8FF"/>
          </a:solidFill>
          <a:ln w="762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Egyenes összekötő 14">
            <a:extLst>
              <a:ext uri="{FF2B5EF4-FFF2-40B4-BE49-F238E27FC236}">
                <a16:creationId xmlns:a16="http://schemas.microsoft.com/office/drawing/2014/main" id="{FFD28CF3-23D6-41E1-97C8-643DBCC8F68B}"/>
              </a:ext>
            </a:extLst>
          </p:cNvPr>
          <p:cNvCxnSpPr>
            <a:cxnSpLocks/>
            <a:stCxn id="2" idx="2"/>
            <a:endCxn id="12" idx="3"/>
          </p:cNvCxnSpPr>
          <p:nvPr/>
        </p:nvCxnSpPr>
        <p:spPr bwMode="auto">
          <a:xfrm flipH="1">
            <a:off x="3635098" y="3782808"/>
            <a:ext cx="1409700" cy="2057398"/>
          </a:xfrm>
          <a:prstGeom prst="line">
            <a:avLst/>
          </a:prstGeom>
          <a:solidFill>
            <a:srgbClr val="00B8FF"/>
          </a:solidFill>
          <a:ln w="762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Egyenes összekötő 18">
            <a:extLst>
              <a:ext uri="{FF2B5EF4-FFF2-40B4-BE49-F238E27FC236}">
                <a16:creationId xmlns:a16="http://schemas.microsoft.com/office/drawing/2014/main" id="{9183E999-35EA-46D3-88DB-BDDD1689C98D}"/>
              </a:ext>
            </a:extLst>
          </p:cNvPr>
          <p:cNvCxnSpPr>
            <a:cxnSpLocks/>
          </p:cNvCxnSpPr>
          <p:nvPr/>
        </p:nvCxnSpPr>
        <p:spPr bwMode="auto">
          <a:xfrm>
            <a:off x="5044799" y="3805652"/>
            <a:ext cx="1409702" cy="2057398"/>
          </a:xfrm>
          <a:prstGeom prst="line">
            <a:avLst/>
          </a:prstGeom>
          <a:solidFill>
            <a:srgbClr val="00B8FF"/>
          </a:solidFill>
          <a:ln w="762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Egyenes összekötő 21">
            <a:extLst>
              <a:ext uri="{FF2B5EF4-FFF2-40B4-BE49-F238E27FC236}">
                <a16:creationId xmlns:a16="http://schemas.microsoft.com/office/drawing/2014/main" id="{2A29A6BF-CA26-4385-A9A7-02799B6A826F}"/>
              </a:ext>
            </a:extLst>
          </p:cNvPr>
          <p:cNvCxnSpPr>
            <a:cxnSpLocks/>
            <a:stCxn id="2" idx="2"/>
            <a:endCxn id="14" idx="3"/>
          </p:cNvCxnSpPr>
          <p:nvPr/>
        </p:nvCxnSpPr>
        <p:spPr bwMode="auto">
          <a:xfrm>
            <a:off x="5044798" y="3782808"/>
            <a:ext cx="3771900" cy="685800"/>
          </a:xfrm>
          <a:prstGeom prst="line">
            <a:avLst/>
          </a:prstGeom>
          <a:solidFill>
            <a:srgbClr val="00B8FF"/>
          </a:solidFill>
          <a:ln w="762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589908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Text Box 2"/>
          <p:cNvSpPr txBox="1">
            <a:spLocks noChangeArrowheads="1"/>
          </p:cNvSpPr>
          <p:nvPr/>
        </p:nvSpPr>
        <p:spPr bwMode="auto">
          <a:xfrm>
            <a:off x="-1" y="0"/>
            <a:ext cx="10080625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38880" rIns="0" bIns="0" anchor="ctr"/>
          <a:lstStyle>
            <a:lvl1pPr eaLnBrk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  <a:tab pos="94345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 eaLnBrk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  <a:tab pos="94345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 eaLnBrk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  <a:tab pos="94345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 eaLnBrk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  <a:tab pos="94345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 eaLnBrk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  <a:tab pos="94345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  <a:tab pos="94345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  <a:tab pos="94345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  <a:tab pos="94345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  <a:tab pos="94345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 eaLnBrk="1">
              <a:buClrTx/>
              <a:buFontTx/>
              <a:buNone/>
            </a:pPr>
            <a:r>
              <a:rPr lang="hu-HU" altLang="hu-HU" sz="2400" b="1" dirty="0">
                <a:solidFill>
                  <a:srgbClr val="013334"/>
                </a:solidFill>
                <a:latin typeface="Cambria" panose="02040503050406030204" pitchFamily="18" charset="0"/>
              </a:rPr>
              <a:t>A magyar választási rendszer: az </a:t>
            </a:r>
            <a:r>
              <a:rPr lang="hu-HU" altLang="hu-HU" sz="2400" b="1" dirty="0" smtClean="0">
                <a:solidFill>
                  <a:srgbClr val="013334"/>
                </a:solidFill>
                <a:latin typeface="Cambria" panose="02040503050406030204" pitchFamily="18" charset="0"/>
              </a:rPr>
              <a:t>országgyűlés</a:t>
            </a:r>
            <a:endParaRPr lang="hu-HU" altLang="hu-HU" sz="2400" b="1" dirty="0">
              <a:solidFill>
                <a:srgbClr val="013334"/>
              </a:solidFill>
              <a:latin typeface="Cambria" panose="02040503050406030204" pitchFamily="18" charset="0"/>
            </a:endParaRPr>
          </a:p>
        </p:txBody>
      </p:sp>
      <p:sp>
        <p:nvSpPr>
          <p:cNvPr id="11" name="Text Box 2">
            <a:extLst>
              <a:ext uri="{FF2B5EF4-FFF2-40B4-BE49-F238E27FC236}">
                <a16:creationId xmlns:a16="http://schemas.microsoft.com/office/drawing/2014/main" id="{56279A02-2295-49DF-9D53-171C1950D5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9712" y="7212011"/>
            <a:ext cx="9601199" cy="347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 eaLnBrk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 eaLnBrk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 eaLnBrk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 eaLnBrk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 eaLnBrk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 eaLnBrk="1">
              <a:buClrTx/>
              <a:buFontTx/>
              <a:buNone/>
            </a:pPr>
            <a:r>
              <a:rPr lang="hu-HU" b="1" dirty="0">
                <a:solidFill>
                  <a:schemeClr val="tx1"/>
                </a:solidFill>
                <a:latin typeface="Cambria" panose="02040503050406030204" pitchFamily="18" charset="0"/>
              </a:rPr>
              <a:t>A kétfordulós választási rendszer 2011 előtt</a:t>
            </a:r>
            <a:endParaRPr lang="hu-HU" altLang="hu-HU" b="1" dirty="0">
              <a:solidFill>
                <a:schemeClr val="tx1"/>
              </a:solidFill>
              <a:highlight>
                <a:srgbClr val="FE5E00"/>
              </a:highlight>
              <a:latin typeface="Cambria" panose="02040503050406030204" pitchFamily="18" charset="0"/>
            </a:endParaRPr>
          </a:p>
        </p:txBody>
      </p:sp>
      <p:sp>
        <p:nvSpPr>
          <p:cNvPr id="4" name="Text Box 1">
            <a:extLst>
              <a:ext uri="{FF2B5EF4-FFF2-40B4-BE49-F238E27FC236}">
                <a16:creationId xmlns:a16="http://schemas.microsoft.com/office/drawing/2014/main" id="{C715B040-900F-4EA5-AE08-4994CF54EC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9713" y="808039"/>
            <a:ext cx="9601200" cy="2285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19440" rIns="0" bIns="0"/>
          <a:lstStyle>
            <a:lvl1pPr marL="14288" eaLnBrk="0">
              <a:tabLst>
                <a:tab pos="14288" algn="l"/>
                <a:tab pos="461963" algn="l"/>
                <a:tab pos="911225" algn="l"/>
                <a:tab pos="1360488" algn="l"/>
                <a:tab pos="1809750" algn="l"/>
                <a:tab pos="2259013" algn="l"/>
                <a:tab pos="2708275" algn="l"/>
                <a:tab pos="3157538" algn="l"/>
                <a:tab pos="3606800" algn="l"/>
                <a:tab pos="4056063" algn="l"/>
                <a:tab pos="4505325" algn="l"/>
                <a:tab pos="4954588" algn="l"/>
                <a:tab pos="5403850" algn="l"/>
                <a:tab pos="5853113" algn="l"/>
                <a:tab pos="6302375" algn="l"/>
                <a:tab pos="6751638" algn="l"/>
                <a:tab pos="7200900" algn="l"/>
                <a:tab pos="7650163" algn="l"/>
                <a:tab pos="8099425" algn="l"/>
                <a:tab pos="8548688" algn="l"/>
                <a:tab pos="8997950" algn="l"/>
                <a:tab pos="9434513" algn="l"/>
                <a:tab pos="9883775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 eaLnBrk="0">
              <a:tabLst>
                <a:tab pos="14288" algn="l"/>
                <a:tab pos="461963" algn="l"/>
                <a:tab pos="911225" algn="l"/>
                <a:tab pos="1360488" algn="l"/>
                <a:tab pos="1809750" algn="l"/>
                <a:tab pos="2259013" algn="l"/>
                <a:tab pos="2708275" algn="l"/>
                <a:tab pos="3157538" algn="l"/>
                <a:tab pos="3606800" algn="l"/>
                <a:tab pos="4056063" algn="l"/>
                <a:tab pos="4505325" algn="l"/>
                <a:tab pos="4954588" algn="l"/>
                <a:tab pos="5403850" algn="l"/>
                <a:tab pos="5853113" algn="l"/>
                <a:tab pos="6302375" algn="l"/>
                <a:tab pos="6751638" algn="l"/>
                <a:tab pos="7200900" algn="l"/>
                <a:tab pos="7650163" algn="l"/>
                <a:tab pos="8099425" algn="l"/>
                <a:tab pos="8548688" algn="l"/>
                <a:tab pos="8997950" algn="l"/>
                <a:tab pos="9434513" algn="l"/>
                <a:tab pos="9883775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 eaLnBrk="0">
              <a:tabLst>
                <a:tab pos="14288" algn="l"/>
                <a:tab pos="461963" algn="l"/>
                <a:tab pos="911225" algn="l"/>
                <a:tab pos="1360488" algn="l"/>
                <a:tab pos="1809750" algn="l"/>
                <a:tab pos="2259013" algn="l"/>
                <a:tab pos="2708275" algn="l"/>
                <a:tab pos="3157538" algn="l"/>
                <a:tab pos="3606800" algn="l"/>
                <a:tab pos="4056063" algn="l"/>
                <a:tab pos="4505325" algn="l"/>
                <a:tab pos="4954588" algn="l"/>
                <a:tab pos="5403850" algn="l"/>
                <a:tab pos="5853113" algn="l"/>
                <a:tab pos="6302375" algn="l"/>
                <a:tab pos="6751638" algn="l"/>
                <a:tab pos="7200900" algn="l"/>
                <a:tab pos="7650163" algn="l"/>
                <a:tab pos="8099425" algn="l"/>
                <a:tab pos="8548688" algn="l"/>
                <a:tab pos="8997950" algn="l"/>
                <a:tab pos="9434513" algn="l"/>
                <a:tab pos="9883775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 eaLnBrk="0">
              <a:tabLst>
                <a:tab pos="14288" algn="l"/>
                <a:tab pos="461963" algn="l"/>
                <a:tab pos="911225" algn="l"/>
                <a:tab pos="1360488" algn="l"/>
                <a:tab pos="1809750" algn="l"/>
                <a:tab pos="2259013" algn="l"/>
                <a:tab pos="2708275" algn="l"/>
                <a:tab pos="3157538" algn="l"/>
                <a:tab pos="3606800" algn="l"/>
                <a:tab pos="4056063" algn="l"/>
                <a:tab pos="4505325" algn="l"/>
                <a:tab pos="4954588" algn="l"/>
                <a:tab pos="5403850" algn="l"/>
                <a:tab pos="5853113" algn="l"/>
                <a:tab pos="6302375" algn="l"/>
                <a:tab pos="6751638" algn="l"/>
                <a:tab pos="7200900" algn="l"/>
                <a:tab pos="7650163" algn="l"/>
                <a:tab pos="8099425" algn="l"/>
                <a:tab pos="8548688" algn="l"/>
                <a:tab pos="8997950" algn="l"/>
                <a:tab pos="9434513" algn="l"/>
                <a:tab pos="9883775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 eaLnBrk="0">
              <a:tabLst>
                <a:tab pos="14288" algn="l"/>
                <a:tab pos="461963" algn="l"/>
                <a:tab pos="911225" algn="l"/>
                <a:tab pos="1360488" algn="l"/>
                <a:tab pos="1809750" algn="l"/>
                <a:tab pos="2259013" algn="l"/>
                <a:tab pos="2708275" algn="l"/>
                <a:tab pos="3157538" algn="l"/>
                <a:tab pos="3606800" algn="l"/>
                <a:tab pos="4056063" algn="l"/>
                <a:tab pos="4505325" algn="l"/>
                <a:tab pos="4954588" algn="l"/>
                <a:tab pos="5403850" algn="l"/>
                <a:tab pos="5853113" algn="l"/>
                <a:tab pos="6302375" algn="l"/>
                <a:tab pos="6751638" algn="l"/>
                <a:tab pos="7200900" algn="l"/>
                <a:tab pos="7650163" algn="l"/>
                <a:tab pos="8099425" algn="l"/>
                <a:tab pos="8548688" algn="l"/>
                <a:tab pos="8997950" algn="l"/>
                <a:tab pos="9434513" algn="l"/>
                <a:tab pos="9883775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4288" algn="l"/>
                <a:tab pos="461963" algn="l"/>
                <a:tab pos="911225" algn="l"/>
                <a:tab pos="1360488" algn="l"/>
                <a:tab pos="1809750" algn="l"/>
                <a:tab pos="2259013" algn="l"/>
                <a:tab pos="2708275" algn="l"/>
                <a:tab pos="3157538" algn="l"/>
                <a:tab pos="3606800" algn="l"/>
                <a:tab pos="4056063" algn="l"/>
                <a:tab pos="4505325" algn="l"/>
                <a:tab pos="4954588" algn="l"/>
                <a:tab pos="5403850" algn="l"/>
                <a:tab pos="5853113" algn="l"/>
                <a:tab pos="6302375" algn="l"/>
                <a:tab pos="6751638" algn="l"/>
                <a:tab pos="7200900" algn="l"/>
                <a:tab pos="7650163" algn="l"/>
                <a:tab pos="8099425" algn="l"/>
                <a:tab pos="8548688" algn="l"/>
                <a:tab pos="8997950" algn="l"/>
                <a:tab pos="9434513" algn="l"/>
                <a:tab pos="9883775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4288" algn="l"/>
                <a:tab pos="461963" algn="l"/>
                <a:tab pos="911225" algn="l"/>
                <a:tab pos="1360488" algn="l"/>
                <a:tab pos="1809750" algn="l"/>
                <a:tab pos="2259013" algn="l"/>
                <a:tab pos="2708275" algn="l"/>
                <a:tab pos="3157538" algn="l"/>
                <a:tab pos="3606800" algn="l"/>
                <a:tab pos="4056063" algn="l"/>
                <a:tab pos="4505325" algn="l"/>
                <a:tab pos="4954588" algn="l"/>
                <a:tab pos="5403850" algn="l"/>
                <a:tab pos="5853113" algn="l"/>
                <a:tab pos="6302375" algn="l"/>
                <a:tab pos="6751638" algn="l"/>
                <a:tab pos="7200900" algn="l"/>
                <a:tab pos="7650163" algn="l"/>
                <a:tab pos="8099425" algn="l"/>
                <a:tab pos="8548688" algn="l"/>
                <a:tab pos="8997950" algn="l"/>
                <a:tab pos="9434513" algn="l"/>
                <a:tab pos="9883775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4288" algn="l"/>
                <a:tab pos="461963" algn="l"/>
                <a:tab pos="911225" algn="l"/>
                <a:tab pos="1360488" algn="l"/>
                <a:tab pos="1809750" algn="l"/>
                <a:tab pos="2259013" algn="l"/>
                <a:tab pos="2708275" algn="l"/>
                <a:tab pos="3157538" algn="l"/>
                <a:tab pos="3606800" algn="l"/>
                <a:tab pos="4056063" algn="l"/>
                <a:tab pos="4505325" algn="l"/>
                <a:tab pos="4954588" algn="l"/>
                <a:tab pos="5403850" algn="l"/>
                <a:tab pos="5853113" algn="l"/>
                <a:tab pos="6302375" algn="l"/>
                <a:tab pos="6751638" algn="l"/>
                <a:tab pos="7200900" algn="l"/>
                <a:tab pos="7650163" algn="l"/>
                <a:tab pos="8099425" algn="l"/>
                <a:tab pos="8548688" algn="l"/>
                <a:tab pos="8997950" algn="l"/>
                <a:tab pos="9434513" algn="l"/>
                <a:tab pos="9883775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4288" algn="l"/>
                <a:tab pos="461963" algn="l"/>
                <a:tab pos="911225" algn="l"/>
                <a:tab pos="1360488" algn="l"/>
                <a:tab pos="1809750" algn="l"/>
                <a:tab pos="2259013" algn="l"/>
                <a:tab pos="2708275" algn="l"/>
                <a:tab pos="3157538" algn="l"/>
                <a:tab pos="3606800" algn="l"/>
                <a:tab pos="4056063" algn="l"/>
                <a:tab pos="4505325" algn="l"/>
                <a:tab pos="4954588" algn="l"/>
                <a:tab pos="5403850" algn="l"/>
                <a:tab pos="5853113" algn="l"/>
                <a:tab pos="6302375" algn="l"/>
                <a:tab pos="6751638" algn="l"/>
                <a:tab pos="7200900" algn="l"/>
                <a:tab pos="7650163" algn="l"/>
                <a:tab pos="8099425" algn="l"/>
                <a:tab pos="8548688" algn="l"/>
                <a:tab pos="8997950" algn="l"/>
                <a:tab pos="9434513" algn="l"/>
                <a:tab pos="9883775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marL="357188" indent="-342900" eaLnBrk="1">
              <a:lnSpc>
                <a:spcPct val="100000"/>
              </a:lnSpc>
              <a:spcAft>
                <a:spcPts val="575"/>
              </a:spcAft>
              <a:buSzPct val="80000"/>
              <a:buFont typeface="Wingdings" panose="05000000000000000000" pitchFamily="2" charset="2"/>
              <a:buChar char="§"/>
            </a:pPr>
            <a:r>
              <a:rPr lang="hu-HU" altLang="hu-HU" sz="2400" b="1" dirty="0">
                <a:solidFill>
                  <a:srgbClr val="013334"/>
                </a:solidFill>
                <a:latin typeface="Cambria" panose="02040503050406030204" pitchFamily="18" charset="0"/>
              </a:rPr>
              <a:t>A magyar választási rendszer – (</a:t>
            </a:r>
            <a:r>
              <a:rPr lang="hu-HU" altLang="hu-HU" sz="2400" b="1" dirty="0">
                <a:solidFill>
                  <a:srgbClr val="013334"/>
                </a:solidFill>
                <a:highlight>
                  <a:srgbClr val="FE5E00"/>
                </a:highlight>
                <a:latin typeface="Cambria" panose="02040503050406030204" pitchFamily="18" charset="0"/>
                <a:hlinkClick r:id="rId3"/>
              </a:rPr>
              <a:t>valasztas.hu</a:t>
            </a:r>
            <a:r>
              <a:rPr lang="hu-HU" altLang="hu-HU" sz="2400" b="1" dirty="0">
                <a:solidFill>
                  <a:srgbClr val="013334"/>
                </a:solidFill>
                <a:latin typeface="Cambria" panose="02040503050406030204" pitchFamily="18" charset="0"/>
              </a:rPr>
              <a:t>)</a:t>
            </a:r>
            <a:br>
              <a:rPr lang="hu-HU" altLang="hu-HU" sz="2400" b="1" dirty="0">
                <a:solidFill>
                  <a:srgbClr val="013334"/>
                </a:solidFill>
                <a:latin typeface="Cambria" panose="02040503050406030204" pitchFamily="18" charset="0"/>
              </a:rPr>
            </a:br>
            <a:r>
              <a:rPr lang="hu-HU" altLang="hu-HU" sz="2400" b="1" dirty="0">
                <a:solidFill>
                  <a:srgbClr val="013334"/>
                </a:solidFill>
                <a:latin typeface="Cambria" panose="02040503050406030204" pitchFamily="18" charset="0"/>
              </a:rPr>
              <a:t>	</a:t>
            </a:r>
            <a:r>
              <a:rPr lang="hu-HU" altLang="hu-HU" sz="2400" b="1" dirty="0">
                <a:solidFill>
                  <a:srgbClr val="013334"/>
                </a:solidFill>
                <a:latin typeface="Cambria" panose="02040503050406030204" pitchFamily="18" charset="0"/>
                <a:sym typeface="Wingdings" panose="05000000000000000000" pitchFamily="2" charset="2"/>
              </a:rPr>
              <a:t> négyévente, egyfordulós</a:t>
            </a:r>
            <a:r>
              <a:rPr lang="hu-HU" altLang="hu-HU" sz="2400" b="1" dirty="0">
                <a:solidFill>
                  <a:srgbClr val="013334"/>
                </a:solidFill>
                <a:latin typeface="Cambria" panose="02040503050406030204" pitchFamily="18" charset="0"/>
              </a:rPr>
              <a:t/>
            </a:r>
            <a:br>
              <a:rPr lang="hu-HU" altLang="hu-HU" sz="2400" b="1" dirty="0">
                <a:solidFill>
                  <a:srgbClr val="013334"/>
                </a:solidFill>
                <a:latin typeface="Cambria" panose="02040503050406030204" pitchFamily="18" charset="0"/>
              </a:rPr>
            </a:br>
            <a:r>
              <a:rPr lang="hu-HU" altLang="hu-HU" sz="2400" b="1" dirty="0">
                <a:solidFill>
                  <a:srgbClr val="013334"/>
                </a:solidFill>
                <a:latin typeface="Cambria" panose="02040503050406030204" pitchFamily="18" charset="0"/>
              </a:rPr>
              <a:t>	</a:t>
            </a:r>
            <a:r>
              <a:rPr lang="hu-HU" altLang="hu-HU" sz="2400" b="1" dirty="0">
                <a:solidFill>
                  <a:srgbClr val="013334"/>
                </a:solidFill>
                <a:latin typeface="Cambria" panose="02040503050406030204" pitchFamily="18" charset="0"/>
                <a:sym typeface="Wingdings" panose="05000000000000000000" pitchFamily="2" charset="2"/>
              </a:rPr>
              <a:t> vegyes </a:t>
            </a:r>
            <a:r>
              <a:rPr lang="hu-HU" altLang="hu-HU" sz="2400" b="1" dirty="0" smtClean="0">
                <a:solidFill>
                  <a:srgbClr val="013334"/>
                </a:solidFill>
                <a:latin typeface="Cambria" panose="02040503050406030204" pitchFamily="18" charset="0"/>
                <a:sym typeface="Wingdings" panose="05000000000000000000" pitchFamily="2" charset="2"/>
              </a:rPr>
              <a:t>rendszer (199 képviselő) – egyéni jelölt, párt listája</a:t>
            </a:r>
            <a:r>
              <a:rPr lang="hu-HU" altLang="hu-HU" sz="2400" b="1" dirty="0">
                <a:solidFill>
                  <a:srgbClr val="013334"/>
                </a:solidFill>
                <a:latin typeface="Cambria" panose="02040503050406030204" pitchFamily="18" charset="0"/>
                <a:sym typeface="Wingdings" panose="05000000000000000000" pitchFamily="2" charset="2"/>
              </a:rPr>
              <a:t/>
            </a:r>
            <a:br>
              <a:rPr lang="hu-HU" altLang="hu-HU" sz="2400" b="1" dirty="0">
                <a:solidFill>
                  <a:srgbClr val="013334"/>
                </a:solidFill>
                <a:latin typeface="Cambria" panose="02040503050406030204" pitchFamily="18" charset="0"/>
                <a:sym typeface="Wingdings" panose="05000000000000000000" pitchFamily="2" charset="2"/>
              </a:rPr>
            </a:br>
            <a:r>
              <a:rPr lang="hu-HU" altLang="hu-HU" sz="2400" b="1" dirty="0">
                <a:solidFill>
                  <a:srgbClr val="013334"/>
                </a:solidFill>
                <a:latin typeface="Cambria" panose="02040503050406030204" pitchFamily="18" charset="0"/>
                <a:sym typeface="Wingdings" panose="05000000000000000000" pitchFamily="2" charset="2"/>
              </a:rPr>
              <a:t>		- többségi és arányos rendszer vegyítése</a:t>
            </a:r>
            <a:br>
              <a:rPr lang="hu-HU" altLang="hu-HU" sz="2400" b="1" dirty="0">
                <a:solidFill>
                  <a:srgbClr val="013334"/>
                </a:solidFill>
                <a:latin typeface="Cambria" panose="02040503050406030204" pitchFamily="18" charset="0"/>
                <a:sym typeface="Wingdings" panose="05000000000000000000" pitchFamily="2" charset="2"/>
              </a:rPr>
            </a:br>
            <a:r>
              <a:rPr lang="hu-HU" altLang="hu-HU" sz="2400" b="1" dirty="0">
                <a:solidFill>
                  <a:srgbClr val="013334"/>
                </a:solidFill>
                <a:latin typeface="Cambria" panose="02040503050406030204" pitchFamily="18" charset="0"/>
                <a:sym typeface="Wingdings" panose="05000000000000000000" pitchFamily="2" charset="2"/>
              </a:rPr>
              <a:t>		- 106 egyéni képviselő (egyszerű többség)</a:t>
            </a:r>
            <a:br>
              <a:rPr lang="hu-HU" altLang="hu-HU" sz="2400" b="1" dirty="0">
                <a:solidFill>
                  <a:srgbClr val="013334"/>
                </a:solidFill>
                <a:latin typeface="Cambria" panose="02040503050406030204" pitchFamily="18" charset="0"/>
                <a:sym typeface="Wingdings" panose="05000000000000000000" pitchFamily="2" charset="2"/>
              </a:rPr>
            </a:br>
            <a:r>
              <a:rPr lang="hu-HU" altLang="hu-HU" sz="2400" b="1" dirty="0">
                <a:solidFill>
                  <a:srgbClr val="013334"/>
                </a:solidFill>
                <a:latin typeface="Cambria" panose="02040503050406030204" pitchFamily="18" charset="0"/>
                <a:sym typeface="Wingdings" panose="05000000000000000000" pitchFamily="2" charset="2"/>
              </a:rPr>
              <a:t>		- 93 országos, kötött listán </a:t>
            </a:r>
            <a:r>
              <a:rPr lang="hu-HU" altLang="hu-HU" sz="2400" dirty="0">
                <a:solidFill>
                  <a:srgbClr val="013334"/>
                </a:solidFill>
                <a:latin typeface="Cambria" panose="02040503050406030204" pitchFamily="18" charset="0"/>
                <a:sym typeface="Wingdings" panose="05000000000000000000" pitchFamily="2" charset="2"/>
              </a:rPr>
              <a:t>(min. 27 választási körzet, 9 megye)</a:t>
            </a:r>
            <a:endParaRPr lang="hu-HU" altLang="hu-HU" sz="2400" dirty="0">
              <a:solidFill>
                <a:srgbClr val="013334"/>
              </a:solidFill>
              <a:latin typeface="Cambria" panose="02040503050406030204" pitchFamily="18" charset="0"/>
            </a:endParaRPr>
          </a:p>
        </p:txBody>
      </p:sp>
      <p:pic>
        <p:nvPicPr>
          <p:cNvPr id="2050" name="Picture 2" descr="KÃ©ptalÃ¡lat a kÃ¶vetkezÅre: âmagyar vÃ¡lasztÃ¡si rendszer 2012â">
            <a:extLst>
              <a:ext uri="{FF2B5EF4-FFF2-40B4-BE49-F238E27FC236}">
                <a16:creationId xmlns:a16="http://schemas.microsoft.com/office/drawing/2014/main" id="{7D262C64-372B-4620-9E18-12DECAEDA5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3" t="32306" r="3333" b="3238"/>
          <a:stretch/>
        </p:blipFill>
        <p:spPr bwMode="auto">
          <a:xfrm>
            <a:off x="-1" y="3094037"/>
            <a:ext cx="5652121" cy="411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KÃ©ptalÃ¡lat a kÃ¶vetkezÅre: âvÃ¡lasztÃ¡si rendszerâ">
            <a:extLst>
              <a:ext uri="{FF2B5EF4-FFF2-40B4-BE49-F238E27FC236}">
                <a16:creationId xmlns:a16="http://schemas.microsoft.com/office/drawing/2014/main" id="{A4BF04EC-C8E5-43A2-9618-39D3CDE671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13" b="4599"/>
          <a:stretch/>
        </p:blipFill>
        <p:spPr bwMode="auto">
          <a:xfrm>
            <a:off x="6483484" y="3094037"/>
            <a:ext cx="3597141" cy="411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Nyíl: jobbra mutató 1">
            <a:extLst>
              <a:ext uri="{FF2B5EF4-FFF2-40B4-BE49-F238E27FC236}">
                <a16:creationId xmlns:a16="http://schemas.microsoft.com/office/drawing/2014/main" id="{AD1314F3-2B27-4034-BA91-E55762CACDB5}"/>
              </a:ext>
            </a:extLst>
          </p:cNvPr>
          <p:cNvSpPr/>
          <p:nvPr/>
        </p:nvSpPr>
        <p:spPr bwMode="auto">
          <a:xfrm>
            <a:off x="5652120" y="4884737"/>
            <a:ext cx="831364" cy="536574"/>
          </a:xfrm>
          <a:prstGeom prst="rightArrow">
            <a:avLst/>
          </a:prstGeom>
          <a:solidFill>
            <a:srgbClr val="FF0000"/>
          </a:solidFill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hu-HU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63050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Text Box 2"/>
          <p:cNvSpPr txBox="1">
            <a:spLocks noChangeArrowheads="1"/>
          </p:cNvSpPr>
          <p:nvPr/>
        </p:nvSpPr>
        <p:spPr bwMode="auto">
          <a:xfrm>
            <a:off x="-1" y="0"/>
            <a:ext cx="10080625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38880" rIns="0" bIns="0" anchor="ctr"/>
          <a:lstStyle>
            <a:lvl1pPr eaLnBrk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  <a:tab pos="94345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 eaLnBrk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  <a:tab pos="94345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 eaLnBrk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  <a:tab pos="94345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 eaLnBrk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  <a:tab pos="94345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 eaLnBrk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  <a:tab pos="94345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  <a:tab pos="94345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  <a:tab pos="94345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  <a:tab pos="94345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  <a:tab pos="94345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 eaLnBrk="1">
              <a:buClrTx/>
              <a:buFontTx/>
              <a:buNone/>
            </a:pPr>
            <a:r>
              <a:rPr lang="hu-HU" altLang="hu-HU" sz="2400" b="1" dirty="0">
                <a:solidFill>
                  <a:srgbClr val="013334"/>
                </a:solidFill>
                <a:latin typeface="Cambria" panose="02040503050406030204" pitchFamily="18" charset="0"/>
              </a:rPr>
              <a:t>A magyar választási rendszer: az </a:t>
            </a:r>
            <a:r>
              <a:rPr lang="hu-HU" altLang="hu-HU" sz="2400" b="1" dirty="0" smtClean="0">
                <a:solidFill>
                  <a:srgbClr val="013334"/>
                </a:solidFill>
                <a:latin typeface="Cambria" panose="02040503050406030204" pitchFamily="18" charset="0"/>
              </a:rPr>
              <a:t>országgyűlés</a:t>
            </a:r>
            <a:endParaRPr lang="hu-HU" altLang="hu-HU" sz="2400" b="1" dirty="0">
              <a:solidFill>
                <a:srgbClr val="013334"/>
              </a:solidFill>
              <a:latin typeface="Cambria" panose="02040503050406030204" pitchFamily="18" charset="0"/>
            </a:endParaRPr>
          </a:p>
        </p:txBody>
      </p:sp>
      <p:sp>
        <p:nvSpPr>
          <p:cNvPr id="8" name="Text Box 1">
            <a:extLst>
              <a:ext uri="{FF2B5EF4-FFF2-40B4-BE49-F238E27FC236}">
                <a16:creationId xmlns:a16="http://schemas.microsoft.com/office/drawing/2014/main" id="{BA3CF209-C023-4A3C-9A50-916DAE665D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9711" y="480135"/>
            <a:ext cx="9601200" cy="266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19440" rIns="0" bIns="0"/>
          <a:lstStyle>
            <a:lvl1pPr marL="14288" eaLnBrk="0">
              <a:tabLst>
                <a:tab pos="14288" algn="l"/>
                <a:tab pos="461963" algn="l"/>
                <a:tab pos="911225" algn="l"/>
                <a:tab pos="1360488" algn="l"/>
                <a:tab pos="1809750" algn="l"/>
                <a:tab pos="2259013" algn="l"/>
                <a:tab pos="2708275" algn="l"/>
                <a:tab pos="3157538" algn="l"/>
                <a:tab pos="3606800" algn="l"/>
                <a:tab pos="4056063" algn="l"/>
                <a:tab pos="4505325" algn="l"/>
                <a:tab pos="4954588" algn="l"/>
                <a:tab pos="5403850" algn="l"/>
                <a:tab pos="5853113" algn="l"/>
                <a:tab pos="6302375" algn="l"/>
                <a:tab pos="6751638" algn="l"/>
                <a:tab pos="7200900" algn="l"/>
                <a:tab pos="7650163" algn="l"/>
                <a:tab pos="8099425" algn="l"/>
                <a:tab pos="8548688" algn="l"/>
                <a:tab pos="8997950" algn="l"/>
                <a:tab pos="9434513" algn="l"/>
                <a:tab pos="9883775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 eaLnBrk="0">
              <a:tabLst>
                <a:tab pos="14288" algn="l"/>
                <a:tab pos="461963" algn="l"/>
                <a:tab pos="911225" algn="l"/>
                <a:tab pos="1360488" algn="l"/>
                <a:tab pos="1809750" algn="l"/>
                <a:tab pos="2259013" algn="l"/>
                <a:tab pos="2708275" algn="l"/>
                <a:tab pos="3157538" algn="l"/>
                <a:tab pos="3606800" algn="l"/>
                <a:tab pos="4056063" algn="l"/>
                <a:tab pos="4505325" algn="l"/>
                <a:tab pos="4954588" algn="l"/>
                <a:tab pos="5403850" algn="l"/>
                <a:tab pos="5853113" algn="l"/>
                <a:tab pos="6302375" algn="l"/>
                <a:tab pos="6751638" algn="l"/>
                <a:tab pos="7200900" algn="l"/>
                <a:tab pos="7650163" algn="l"/>
                <a:tab pos="8099425" algn="l"/>
                <a:tab pos="8548688" algn="l"/>
                <a:tab pos="8997950" algn="l"/>
                <a:tab pos="9434513" algn="l"/>
                <a:tab pos="9883775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 eaLnBrk="0">
              <a:tabLst>
                <a:tab pos="14288" algn="l"/>
                <a:tab pos="461963" algn="l"/>
                <a:tab pos="911225" algn="l"/>
                <a:tab pos="1360488" algn="l"/>
                <a:tab pos="1809750" algn="l"/>
                <a:tab pos="2259013" algn="l"/>
                <a:tab pos="2708275" algn="l"/>
                <a:tab pos="3157538" algn="l"/>
                <a:tab pos="3606800" algn="l"/>
                <a:tab pos="4056063" algn="l"/>
                <a:tab pos="4505325" algn="l"/>
                <a:tab pos="4954588" algn="l"/>
                <a:tab pos="5403850" algn="l"/>
                <a:tab pos="5853113" algn="l"/>
                <a:tab pos="6302375" algn="l"/>
                <a:tab pos="6751638" algn="l"/>
                <a:tab pos="7200900" algn="l"/>
                <a:tab pos="7650163" algn="l"/>
                <a:tab pos="8099425" algn="l"/>
                <a:tab pos="8548688" algn="l"/>
                <a:tab pos="8997950" algn="l"/>
                <a:tab pos="9434513" algn="l"/>
                <a:tab pos="9883775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 eaLnBrk="0">
              <a:tabLst>
                <a:tab pos="14288" algn="l"/>
                <a:tab pos="461963" algn="l"/>
                <a:tab pos="911225" algn="l"/>
                <a:tab pos="1360488" algn="l"/>
                <a:tab pos="1809750" algn="l"/>
                <a:tab pos="2259013" algn="l"/>
                <a:tab pos="2708275" algn="l"/>
                <a:tab pos="3157538" algn="l"/>
                <a:tab pos="3606800" algn="l"/>
                <a:tab pos="4056063" algn="l"/>
                <a:tab pos="4505325" algn="l"/>
                <a:tab pos="4954588" algn="l"/>
                <a:tab pos="5403850" algn="l"/>
                <a:tab pos="5853113" algn="l"/>
                <a:tab pos="6302375" algn="l"/>
                <a:tab pos="6751638" algn="l"/>
                <a:tab pos="7200900" algn="l"/>
                <a:tab pos="7650163" algn="l"/>
                <a:tab pos="8099425" algn="l"/>
                <a:tab pos="8548688" algn="l"/>
                <a:tab pos="8997950" algn="l"/>
                <a:tab pos="9434513" algn="l"/>
                <a:tab pos="9883775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 eaLnBrk="0">
              <a:tabLst>
                <a:tab pos="14288" algn="l"/>
                <a:tab pos="461963" algn="l"/>
                <a:tab pos="911225" algn="l"/>
                <a:tab pos="1360488" algn="l"/>
                <a:tab pos="1809750" algn="l"/>
                <a:tab pos="2259013" algn="l"/>
                <a:tab pos="2708275" algn="l"/>
                <a:tab pos="3157538" algn="l"/>
                <a:tab pos="3606800" algn="l"/>
                <a:tab pos="4056063" algn="l"/>
                <a:tab pos="4505325" algn="l"/>
                <a:tab pos="4954588" algn="l"/>
                <a:tab pos="5403850" algn="l"/>
                <a:tab pos="5853113" algn="l"/>
                <a:tab pos="6302375" algn="l"/>
                <a:tab pos="6751638" algn="l"/>
                <a:tab pos="7200900" algn="l"/>
                <a:tab pos="7650163" algn="l"/>
                <a:tab pos="8099425" algn="l"/>
                <a:tab pos="8548688" algn="l"/>
                <a:tab pos="8997950" algn="l"/>
                <a:tab pos="9434513" algn="l"/>
                <a:tab pos="9883775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4288" algn="l"/>
                <a:tab pos="461963" algn="l"/>
                <a:tab pos="911225" algn="l"/>
                <a:tab pos="1360488" algn="l"/>
                <a:tab pos="1809750" algn="l"/>
                <a:tab pos="2259013" algn="l"/>
                <a:tab pos="2708275" algn="l"/>
                <a:tab pos="3157538" algn="l"/>
                <a:tab pos="3606800" algn="l"/>
                <a:tab pos="4056063" algn="l"/>
                <a:tab pos="4505325" algn="l"/>
                <a:tab pos="4954588" algn="l"/>
                <a:tab pos="5403850" algn="l"/>
                <a:tab pos="5853113" algn="l"/>
                <a:tab pos="6302375" algn="l"/>
                <a:tab pos="6751638" algn="l"/>
                <a:tab pos="7200900" algn="l"/>
                <a:tab pos="7650163" algn="l"/>
                <a:tab pos="8099425" algn="l"/>
                <a:tab pos="8548688" algn="l"/>
                <a:tab pos="8997950" algn="l"/>
                <a:tab pos="9434513" algn="l"/>
                <a:tab pos="9883775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4288" algn="l"/>
                <a:tab pos="461963" algn="l"/>
                <a:tab pos="911225" algn="l"/>
                <a:tab pos="1360488" algn="l"/>
                <a:tab pos="1809750" algn="l"/>
                <a:tab pos="2259013" algn="l"/>
                <a:tab pos="2708275" algn="l"/>
                <a:tab pos="3157538" algn="l"/>
                <a:tab pos="3606800" algn="l"/>
                <a:tab pos="4056063" algn="l"/>
                <a:tab pos="4505325" algn="l"/>
                <a:tab pos="4954588" algn="l"/>
                <a:tab pos="5403850" algn="l"/>
                <a:tab pos="5853113" algn="l"/>
                <a:tab pos="6302375" algn="l"/>
                <a:tab pos="6751638" algn="l"/>
                <a:tab pos="7200900" algn="l"/>
                <a:tab pos="7650163" algn="l"/>
                <a:tab pos="8099425" algn="l"/>
                <a:tab pos="8548688" algn="l"/>
                <a:tab pos="8997950" algn="l"/>
                <a:tab pos="9434513" algn="l"/>
                <a:tab pos="9883775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4288" algn="l"/>
                <a:tab pos="461963" algn="l"/>
                <a:tab pos="911225" algn="l"/>
                <a:tab pos="1360488" algn="l"/>
                <a:tab pos="1809750" algn="l"/>
                <a:tab pos="2259013" algn="l"/>
                <a:tab pos="2708275" algn="l"/>
                <a:tab pos="3157538" algn="l"/>
                <a:tab pos="3606800" algn="l"/>
                <a:tab pos="4056063" algn="l"/>
                <a:tab pos="4505325" algn="l"/>
                <a:tab pos="4954588" algn="l"/>
                <a:tab pos="5403850" algn="l"/>
                <a:tab pos="5853113" algn="l"/>
                <a:tab pos="6302375" algn="l"/>
                <a:tab pos="6751638" algn="l"/>
                <a:tab pos="7200900" algn="l"/>
                <a:tab pos="7650163" algn="l"/>
                <a:tab pos="8099425" algn="l"/>
                <a:tab pos="8548688" algn="l"/>
                <a:tab pos="8997950" algn="l"/>
                <a:tab pos="9434513" algn="l"/>
                <a:tab pos="9883775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4288" algn="l"/>
                <a:tab pos="461963" algn="l"/>
                <a:tab pos="911225" algn="l"/>
                <a:tab pos="1360488" algn="l"/>
                <a:tab pos="1809750" algn="l"/>
                <a:tab pos="2259013" algn="l"/>
                <a:tab pos="2708275" algn="l"/>
                <a:tab pos="3157538" algn="l"/>
                <a:tab pos="3606800" algn="l"/>
                <a:tab pos="4056063" algn="l"/>
                <a:tab pos="4505325" algn="l"/>
                <a:tab pos="4954588" algn="l"/>
                <a:tab pos="5403850" algn="l"/>
                <a:tab pos="5853113" algn="l"/>
                <a:tab pos="6302375" algn="l"/>
                <a:tab pos="6751638" algn="l"/>
                <a:tab pos="7200900" algn="l"/>
                <a:tab pos="7650163" algn="l"/>
                <a:tab pos="8099425" algn="l"/>
                <a:tab pos="8548688" algn="l"/>
                <a:tab pos="8997950" algn="l"/>
                <a:tab pos="9434513" algn="l"/>
                <a:tab pos="9883775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marL="357188" indent="-342900" eaLnBrk="1">
              <a:lnSpc>
                <a:spcPct val="100000"/>
              </a:lnSpc>
              <a:spcAft>
                <a:spcPts val="575"/>
              </a:spcAft>
              <a:buSzPct val="80000"/>
              <a:buFont typeface="Wingdings" panose="05000000000000000000" pitchFamily="2" charset="2"/>
              <a:buChar char="§"/>
            </a:pPr>
            <a:r>
              <a:rPr lang="hu-HU" altLang="hu-HU" sz="2400" b="1" dirty="0">
                <a:solidFill>
                  <a:srgbClr val="013334"/>
                </a:solidFill>
                <a:latin typeface="Cambria" panose="02040503050406030204" pitchFamily="18" charset="0"/>
              </a:rPr>
              <a:t>A magyar választási rendszer</a:t>
            </a:r>
            <a:br>
              <a:rPr lang="hu-HU" altLang="hu-HU" sz="2400" b="1" dirty="0">
                <a:solidFill>
                  <a:srgbClr val="013334"/>
                </a:solidFill>
                <a:latin typeface="Cambria" panose="02040503050406030204" pitchFamily="18" charset="0"/>
              </a:rPr>
            </a:br>
            <a:r>
              <a:rPr lang="hu-HU" altLang="hu-HU" sz="2400" b="1" dirty="0">
                <a:solidFill>
                  <a:srgbClr val="013334"/>
                </a:solidFill>
                <a:latin typeface="Cambria" panose="02040503050406030204" pitchFamily="18" charset="0"/>
              </a:rPr>
              <a:t>	</a:t>
            </a:r>
            <a:r>
              <a:rPr lang="hu-HU" altLang="hu-HU" sz="2400" b="1" dirty="0">
                <a:solidFill>
                  <a:srgbClr val="013334"/>
                </a:solidFill>
                <a:latin typeface="Cambria" panose="02040503050406030204" pitchFamily="18" charset="0"/>
                <a:sym typeface="Wingdings" panose="05000000000000000000" pitchFamily="2" charset="2"/>
              </a:rPr>
              <a:t> a bejutási küszöb: 5%</a:t>
            </a:r>
            <a:br>
              <a:rPr lang="hu-HU" altLang="hu-HU" sz="2400" b="1" dirty="0">
                <a:solidFill>
                  <a:srgbClr val="013334"/>
                </a:solidFill>
                <a:latin typeface="Cambria" panose="02040503050406030204" pitchFamily="18" charset="0"/>
                <a:sym typeface="Wingdings" panose="05000000000000000000" pitchFamily="2" charset="2"/>
              </a:rPr>
            </a:br>
            <a:r>
              <a:rPr lang="hu-HU" altLang="hu-HU" sz="2400" b="1" dirty="0">
                <a:solidFill>
                  <a:srgbClr val="013334"/>
                </a:solidFill>
                <a:latin typeface="Cambria" panose="02040503050406030204" pitchFamily="18" charset="0"/>
                <a:sym typeface="Wingdings" panose="05000000000000000000" pitchFamily="2" charset="2"/>
              </a:rPr>
              <a:t>		- töredékszavazatok </a:t>
            </a:r>
            <a:r>
              <a:rPr lang="hu-HU" altLang="hu-HU" sz="2400" b="1" dirty="0" smtClean="0">
                <a:solidFill>
                  <a:srgbClr val="013334"/>
                </a:solidFill>
                <a:latin typeface="Cambria" panose="02040503050406030204" pitchFamily="18" charset="0"/>
                <a:sym typeface="Wingdings" panose="05000000000000000000" pitchFamily="2" charset="2"/>
              </a:rPr>
              <a:t>beszámítása </a:t>
            </a:r>
            <a:r>
              <a:rPr lang="hu-HU" altLang="hu-HU" sz="2400" b="1" dirty="0" smtClean="0">
                <a:solidFill>
                  <a:srgbClr val="013334"/>
                </a:solidFill>
                <a:latin typeface="Cambria" panose="02040503050406030204" pitchFamily="18" charset="0"/>
                <a:sym typeface="Wingdings" panose="05000000000000000000" pitchFamily="2" charset="2"/>
              </a:rPr>
              <a:t> (győzteskompenzáció)</a:t>
            </a:r>
          </a:p>
          <a:p>
            <a:pPr marL="357188" indent="-342900" eaLnBrk="1">
              <a:lnSpc>
                <a:spcPct val="100000"/>
              </a:lnSpc>
              <a:spcAft>
                <a:spcPts val="575"/>
              </a:spcAft>
              <a:buSzPct val="80000"/>
              <a:buFont typeface="Wingdings" panose="05000000000000000000" pitchFamily="2" charset="2"/>
              <a:buChar char="§"/>
            </a:pPr>
            <a:r>
              <a:rPr lang="hu-HU" altLang="hu-HU" sz="2400" b="1" dirty="0">
                <a:solidFill>
                  <a:srgbClr val="013334"/>
                </a:solidFill>
                <a:latin typeface="Cambria" panose="02040503050406030204" pitchFamily="18" charset="0"/>
                <a:sym typeface="Wingdings" panose="05000000000000000000" pitchFamily="2" charset="2"/>
                <a:hlinkClick r:id="rId3"/>
              </a:rPr>
              <a:t>https://jogaszvilag.hu/szakma/a-gyozteskompenzacio</a:t>
            </a:r>
            <a:r>
              <a:rPr lang="hu-HU" altLang="hu-HU" sz="2400" b="1" dirty="0" smtClean="0">
                <a:solidFill>
                  <a:srgbClr val="013334"/>
                </a:solidFill>
                <a:latin typeface="Cambria" panose="02040503050406030204" pitchFamily="18" charset="0"/>
                <a:sym typeface="Wingdings" panose="05000000000000000000" pitchFamily="2" charset="2"/>
                <a:hlinkClick r:id="rId3"/>
              </a:rPr>
              <a:t>/</a:t>
            </a:r>
            <a:r>
              <a:rPr lang="hu-HU" altLang="hu-HU" sz="2400" b="1" dirty="0">
                <a:solidFill>
                  <a:srgbClr val="013334"/>
                </a:solidFill>
                <a:latin typeface="Cambria" panose="02040503050406030204" pitchFamily="18" charset="0"/>
                <a:sym typeface="Wingdings" panose="05000000000000000000" pitchFamily="2" charset="2"/>
              </a:rPr>
              <a:t/>
            </a:r>
            <a:br>
              <a:rPr lang="hu-HU" altLang="hu-HU" sz="2400" b="1" dirty="0">
                <a:solidFill>
                  <a:srgbClr val="013334"/>
                </a:solidFill>
                <a:latin typeface="Cambria" panose="02040503050406030204" pitchFamily="18" charset="0"/>
                <a:sym typeface="Wingdings" panose="05000000000000000000" pitchFamily="2" charset="2"/>
              </a:rPr>
            </a:br>
            <a:r>
              <a:rPr lang="hu-HU" altLang="hu-HU" sz="2400" b="1" dirty="0">
                <a:solidFill>
                  <a:srgbClr val="013334"/>
                </a:solidFill>
                <a:latin typeface="Cambria" panose="02040503050406030204" pitchFamily="18" charset="0"/>
                <a:sym typeface="Wingdings" panose="05000000000000000000" pitchFamily="2" charset="2"/>
              </a:rPr>
              <a:t>	 nemzetiségi listák</a:t>
            </a:r>
            <a:br>
              <a:rPr lang="hu-HU" altLang="hu-HU" sz="2400" b="1" dirty="0">
                <a:solidFill>
                  <a:srgbClr val="013334"/>
                </a:solidFill>
                <a:latin typeface="Cambria" panose="02040503050406030204" pitchFamily="18" charset="0"/>
                <a:sym typeface="Wingdings" panose="05000000000000000000" pitchFamily="2" charset="2"/>
              </a:rPr>
            </a:br>
            <a:r>
              <a:rPr lang="hu-HU" altLang="hu-HU" sz="2400" b="1" dirty="0">
                <a:solidFill>
                  <a:srgbClr val="013334"/>
                </a:solidFill>
                <a:latin typeface="Cambria" panose="02040503050406030204" pitchFamily="18" charset="0"/>
                <a:sym typeface="Wingdings" panose="05000000000000000000" pitchFamily="2" charset="2"/>
              </a:rPr>
              <a:t>		</a:t>
            </a:r>
            <a:r>
              <a:rPr lang="hu-HU" altLang="hu-HU" sz="2400" dirty="0">
                <a:solidFill>
                  <a:srgbClr val="013334"/>
                </a:solidFill>
                <a:latin typeface="Cambria" panose="02040503050406030204" pitchFamily="18" charset="0"/>
                <a:sym typeface="Wingdings" panose="05000000000000000000" pitchFamily="2" charset="2"/>
              </a:rPr>
              <a:t>- pártlista helyett</a:t>
            </a:r>
            <a:br>
              <a:rPr lang="hu-HU" altLang="hu-HU" sz="2400" dirty="0">
                <a:solidFill>
                  <a:srgbClr val="013334"/>
                </a:solidFill>
                <a:latin typeface="Cambria" panose="02040503050406030204" pitchFamily="18" charset="0"/>
                <a:sym typeface="Wingdings" panose="05000000000000000000" pitchFamily="2" charset="2"/>
              </a:rPr>
            </a:br>
            <a:r>
              <a:rPr lang="hu-HU" altLang="hu-HU" sz="2400" dirty="0" smtClean="0">
                <a:solidFill>
                  <a:srgbClr val="013334"/>
                </a:solidFill>
                <a:latin typeface="Cambria" panose="02040503050406030204" pitchFamily="18" charset="0"/>
                <a:sym typeface="Wingdings" panose="05000000000000000000" pitchFamily="2" charset="2"/>
              </a:rPr>
              <a:t>A határon túli magyarok csak pártlistára szavaznak</a:t>
            </a:r>
            <a:endParaRPr lang="hu-HU" altLang="hu-HU" sz="2400" dirty="0">
              <a:solidFill>
                <a:srgbClr val="013334"/>
              </a:solidFill>
              <a:latin typeface="Cambria" panose="02040503050406030204" pitchFamily="18" charset="0"/>
            </a:endParaRPr>
          </a:p>
        </p:txBody>
      </p:sp>
      <p:sp>
        <p:nvSpPr>
          <p:cNvPr id="11" name="Text Box 2">
            <a:hlinkClick r:id="rId4"/>
            <a:extLst>
              <a:ext uri="{FF2B5EF4-FFF2-40B4-BE49-F238E27FC236}">
                <a16:creationId xmlns:a16="http://schemas.microsoft.com/office/drawing/2014/main" id="{56279A02-2295-49DF-9D53-171C1950D5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7391" y="7212011"/>
            <a:ext cx="9601199" cy="347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 eaLnBrk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 eaLnBrk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 eaLnBrk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 eaLnBrk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 eaLnBrk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 eaLnBrk="1">
              <a:buClrTx/>
              <a:buFontTx/>
              <a:buNone/>
            </a:pPr>
            <a:r>
              <a:rPr lang="hu-HU" b="1" dirty="0">
                <a:solidFill>
                  <a:schemeClr val="tx1"/>
                </a:solidFill>
                <a:latin typeface="Cambria" panose="02040503050406030204" pitchFamily="18" charset="0"/>
              </a:rPr>
              <a:t>Az országos listát állító nemzetiségi önkormányzatok 2014-ben – </a:t>
            </a:r>
            <a:r>
              <a:rPr lang="hu-HU" b="1" dirty="0">
                <a:solidFill>
                  <a:schemeClr val="tx1"/>
                </a:solidFill>
                <a:highlight>
                  <a:srgbClr val="FE5E00"/>
                </a:highlight>
                <a:latin typeface="Cambria" panose="02040503050406030204" pitchFamily="18" charset="0"/>
                <a:hlinkClick r:id="rId4"/>
              </a:rPr>
              <a:t>Eredmények 2018-ban</a:t>
            </a:r>
            <a:endParaRPr lang="hu-HU" altLang="hu-HU" b="1" dirty="0">
              <a:solidFill>
                <a:schemeClr val="tx1"/>
              </a:solidFill>
              <a:highlight>
                <a:srgbClr val="FE5E00"/>
              </a:highlight>
              <a:latin typeface="Cambria" panose="02040503050406030204" pitchFamily="18" charset="0"/>
            </a:endParaRPr>
          </a:p>
        </p:txBody>
      </p:sp>
      <p:pic>
        <p:nvPicPr>
          <p:cNvPr id="3074" name="Picture 2" descr="KÃ©ptalÃ¡lat a kÃ¶vetkezÅre: ânemzetisÃ©gi listÃ¡t Ã¡llÃ­tÃ³â">
            <a:extLst>
              <a:ext uri="{FF2B5EF4-FFF2-40B4-BE49-F238E27FC236}">
                <a16:creationId xmlns:a16="http://schemas.microsoft.com/office/drawing/2014/main" id="{FA958A54-4B94-4B9F-AC74-883D74D179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6" t="15243" r="2875" b="6846"/>
          <a:stretch/>
        </p:blipFill>
        <p:spPr bwMode="auto">
          <a:xfrm>
            <a:off x="1366157" y="3475037"/>
            <a:ext cx="7348308" cy="3736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5781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Text Box 2"/>
          <p:cNvSpPr txBox="1">
            <a:spLocks noChangeArrowheads="1"/>
          </p:cNvSpPr>
          <p:nvPr/>
        </p:nvSpPr>
        <p:spPr bwMode="auto">
          <a:xfrm>
            <a:off x="-1" y="0"/>
            <a:ext cx="10080625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38880" rIns="0" bIns="0" anchor="ctr"/>
          <a:lstStyle>
            <a:lvl1pPr eaLnBrk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  <a:tab pos="94345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 eaLnBrk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  <a:tab pos="94345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 eaLnBrk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  <a:tab pos="94345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 eaLnBrk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  <a:tab pos="94345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 eaLnBrk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  <a:tab pos="94345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  <a:tab pos="94345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  <a:tab pos="94345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  <a:tab pos="94345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  <a:tab pos="94345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 eaLnBrk="1">
              <a:buClrTx/>
              <a:buFontTx/>
              <a:buNone/>
            </a:pPr>
            <a:r>
              <a:rPr lang="hu-HU" altLang="hu-HU" sz="2400" b="1" dirty="0">
                <a:solidFill>
                  <a:srgbClr val="013334"/>
                </a:solidFill>
                <a:latin typeface="Cambria" panose="02040503050406030204" pitchFamily="18" charset="0"/>
              </a:rPr>
              <a:t>A magyar választási rendszer: a helyhatósági </a:t>
            </a:r>
            <a:r>
              <a:rPr lang="hu-HU" altLang="hu-HU" sz="2400" b="1" dirty="0" smtClean="0">
                <a:solidFill>
                  <a:srgbClr val="013334"/>
                </a:solidFill>
                <a:latin typeface="Cambria" panose="02040503050406030204" pitchFamily="18" charset="0"/>
              </a:rPr>
              <a:t>választások</a:t>
            </a:r>
            <a:endParaRPr lang="hu-HU" altLang="hu-HU" sz="2400" b="1" dirty="0">
              <a:solidFill>
                <a:srgbClr val="013334"/>
              </a:solidFill>
              <a:latin typeface="Cambria" panose="02040503050406030204" pitchFamily="18" charset="0"/>
            </a:endParaRPr>
          </a:p>
        </p:txBody>
      </p:sp>
      <p:sp>
        <p:nvSpPr>
          <p:cNvPr id="8" name="Text Box 1">
            <a:extLst>
              <a:ext uri="{FF2B5EF4-FFF2-40B4-BE49-F238E27FC236}">
                <a16:creationId xmlns:a16="http://schemas.microsoft.com/office/drawing/2014/main" id="{BA3CF209-C023-4A3C-9A50-916DAE665D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8859" y="463127"/>
            <a:ext cx="4881453" cy="44597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19440" rIns="0" bIns="0"/>
          <a:lstStyle>
            <a:lvl1pPr marL="14288" eaLnBrk="0">
              <a:tabLst>
                <a:tab pos="14288" algn="l"/>
                <a:tab pos="461963" algn="l"/>
                <a:tab pos="911225" algn="l"/>
                <a:tab pos="1360488" algn="l"/>
                <a:tab pos="1809750" algn="l"/>
                <a:tab pos="2259013" algn="l"/>
                <a:tab pos="2708275" algn="l"/>
                <a:tab pos="3157538" algn="l"/>
                <a:tab pos="3606800" algn="l"/>
                <a:tab pos="4056063" algn="l"/>
                <a:tab pos="4505325" algn="l"/>
                <a:tab pos="4954588" algn="l"/>
                <a:tab pos="5403850" algn="l"/>
                <a:tab pos="5853113" algn="l"/>
                <a:tab pos="6302375" algn="l"/>
                <a:tab pos="6751638" algn="l"/>
                <a:tab pos="7200900" algn="l"/>
                <a:tab pos="7650163" algn="l"/>
                <a:tab pos="8099425" algn="l"/>
                <a:tab pos="8548688" algn="l"/>
                <a:tab pos="8997950" algn="l"/>
                <a:tab pos="9434513" algn="l"/>
                <a:tab pos="9883775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 eaLnBrk="0">
              <a:tabLst>
                <a:tab pos="14288" algn="l"/>
                <a:tab pos="461963" algn="l"/>
                <a:tab pos="911225" algn="l"/>
                <a:tab pos="1360488" algn="l"/>
                <a:tab pos="1809750" algn="l"/>
                <a:tab pos="2259013" algn="l"/>
                <a:tab pos="2708275" algn="l"/>
                <a:tab pos="3157538" algn="l"/>
                <a:tab pos="3606800" algn="l"/>
                <a:tab pos="4056063" algn="l"/>
                <a:tab pos="4505325" algn="l"/>
                <a:tab pos="4954588" algn="l"/>
                <a:tab pos="5403850" algn="l"/>
                <a:tab pos="5853113" algn="l"/>
                <a:tab pos="6302375" algn="l"/>
                <a:tab pos="6751638" algn="l"/>
                <a:tab pos="7200900" algn="l"/>
                <a:tab pos="7650163" algn="l"/>
                <a:tab pos="8099425" algn="l"/>
                <a:tab pos="8548688" algn="l"/>
                <a:tab pos="8997950" algn="l"/>
                <a:tab pos="9434513" algn="l"/>
                <a:tab pos="9883775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 eaLnBrk="0">
              <a:tabLst>
                <a:tab pos="14288" algn="l"/>
                <a:tab pos="461963" algn="l"/>
                <a:tab pos="911225" algn="l"/>
                <a:tab pos="1360488" algn="l"/>
                <a:tab pos="1809750" algn="l"/>
                <a:tab pos="2259013" algn="l"/>
                <a:tab pos="2708275" algn="l"/>
                <a:tab pos="3157538" algn="l"/>
                <a:tab pos="3606800" algn="l"/>
                <a:tab pos="4056063" algn="l"/>
                <a:tab pos="4505325" algn="l"/>
                <a:tab pos="4954588" algn="l"/>
                <a:tab pos="5403850" algn="l"/>
                <a:tab pos="5853113" algn="l"/>
                <a:tab pos="6302375" algn="l"/>
                <a:tab pos="6751638" algn="l"/>
                <a:tab pos="7200900" algn="l"/>
                <a:tab pos="7650163" algn="l"/>
                <a:tab pos="8099425" algn="l"/>
                <a:tab pos="8548688" algn="l"/>
                <a:tab pos="8997950" algn="l"/>
                <a:tab pos="9434513" algn="l"/>
                <a:tab pos="9883775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 eaLnBrk="0">
              <a:tabLst>
                <a:tab pos="14288" algn="l"/>
                <a:tab pos="461963" algn="l"/>
                <a:tab pos="911225" algn="l"/>
                <a:tab pos="1360488" algn="l"/>
                <a:tab pos="1809750" algn="l"/>
                <a:tab pos="2259013" algn="l"/>
                <a:tab pos="2708275" algn="l"/>
                <a:tab pos="3157538" algn="l"/>
                <a:tab pos="3606800" algn="l"/>
                <a:tab pos="4056063" algn="l"/>
                <a:tab pos="4505325" algn="l"/>
                <a:tab pos="4954588" algn="l"/>
                <a:tab pos="5403850" algn="l"/>
                <a:tab pos="5853113" algn="l"/>
                <a:tab pos="6302375" algn="l"/>
                <a:tab pos="6751638" algn="l"/>
                <a:tab pos="7200900" algn="l"/>
                <a:tab pos="7650163" algn="l"/>
                <a:tab pos="8099425" algn="l"/>
                <a:tab pos="8548688" algn="l"/>
                <a:tab pos="8997950" algn="l"/>
                <a:tab pos="9434513" algn="l"/>
                <a:tab pos="9883775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 eaLnBrk="0">
              <a:tabLst>
                <a:tab pos="14288" algn="l"/>
                <a:tab pos="461963" algn="l"/>
                <a:tab pos="911225" algn="l"/>
                <a:tab pos="1360488" algn="l"/>
                <a:tab pos="1809750" algn="l"/>
                <a:tab pos="2259013" algn="l"/>
                <a:tab pos="2708275" algn="l"/>
                <a:tab pos="3157538" algn="l"/>
                <a:tab pos="3606800" algn="l"/>
                <a:tab pos="4056063" algn="l"/>
                <a:tab pos="4505325" algn="l"/>
                <a:tab pos="4954588" algn="l"/>
                <a:tab pos="5403850" algn="l"/>
                <a:tab pos="5853113" algn="l"/>
                <a:tab pos="6302375" algn="l"/>
                <a:tab pos="6751638" algn="l"/>
                <a:tab pos="7200900" algn="l"/>
                <a:tab pos="7650163" algn="l"/>
                <a:tab pos="8099425" algn="l"/>
                <a:tab pos="8548688" algn="l"/>
                <a:tab pos="8997950" algn="l"/>
                <a:tab pos="9434513" algn="l"/>
                <a:tab pos="9883775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4288" algn="l"/>
                <a:tab pos="461963" algn="l"/>
                <a:tab pos="911225" algn="l"/>
                <a:tab pos="1360488" algn="l"/>
                <a:tab pos="1809750" algn="l"/>
                <a:tab pos="2259013" algn="l"/>
                <a:tab pos="2708275" algn="l"/>
                <a:tab pos="3157538" algn="l"/>
                <a:tab pos="3606800" algn="l"/>
                <a:tab pos="4056063" algn="l"/>
                <a:tab pos="4505325" algn="l"/>
                <a:tab pos="4954588" algn="l"/>
                <a:tab pos="5403850" algn="l"/>
                <a:tab pos="5853113" algn="l"/>
                <a:tab pos="6302375" algn="l"/>
                <a:tab pos="6751638" algn="l"/>
                <a:tab pos="7200900" algn="l"/>
                <a:tab pos="7650163" algn="l"/>
                <a:tab pos="8099425" algn="l"/>
                <a:tab pos="8548688" algn="l"/>
                <a:tab pos="8997950" algn="l"/>
                <a:tab pos="9434513" algn="l"/>
                <a:tab pos="9883775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4288" algn="l"/>
                <a:tab pos="461963" algn="l"/>
                <a:tab pos="911225" algn="l"/>
                <a:tab pos="1360488" algn="l"/>
                <a:tab pos="1809750" algn="l"/>
                <a:tab pos="2259013" algn="l"/>
                <a:tab pos="2708275" algn="l"/>
                <a:tab pos="3157538" algn="l"/>
                <a:tab pos="3606800" algn="l"/>
                <a:tab pos="4056063" algn="l"/>
                <a:tab pos="4505325" algn="l"/>
                <a:tab pos="4954588" algn="l"/>
                <a:tab pos="5403850" algn="l"/>
                <a:tab pos="5853113" algn="l"/>
                <a:tab pos="6302375" algn="l"/>
                <a:tab pos="6751638" algn="l"/>
                <a:tab pos="7200900" algn="l"/>
                <a:tab pos="7650163" algn="l"/>
                <a:tab pos="8099425" algn="l"/>
                <a:tab pos="8548688" algn="l"/>
                <a:tab pos="8997950" algn="l"/>
                <a:tab pos="9434513" algn="l"/>
                <a:tab pos="9883775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4288" algn="l"/>
                <a:tab pos="461963" algn="l"/>
                <a:tab pos="911225" algn="l"/>
                <a:tab pos="1360488" algn="l"/>
                <a:tab pos="1809750" algn="l"/>
                <a:tab pos="2259013" algn="l"/>
                <a:tab pos="2708275" algn="l"/>
                <a:tab pos="3157538" algn="l"/>
                <a:tab pos="3606800" algn="l"/>
                <a:tab pos="4056063" algn="l"/>
                <a:tab pos="4505325" algn="l"/>
                <a:tab pos="4954588" algn="l"/>
                <a:tab pos="5403850" algn="l"/>
                <a:tab pos="5853113" algn="l"/>
                <a:tab pos="6302375" algn="l"/>
                <a:tab pos="6751638" algn="l"/>
                <a:tab pos="7200900" algn="l"/>
                <a:tab pos="7650163" algn="l"/>
                <a:tab pos="8099425" algn="l"/>
                <a:tab pos="8548688" algn="l"/>
                <a:tab pos="8997950" algn="l"/>
                <a:tab pos="9434513" algn="l"/>
                <a:tab pos="9883775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4288" algn="l"/>
                <a:tab pos="461963" algn="l"/>
                <a:tab pos="911225" algn="l"/>
                <a:tab pos="1360488" algn="l"/>
                <a:tab pos="1809750" algn="l"/>
                <a:tab pos="2259013" algn="l"/>
                <a:tab pos="2708275" algn="l"/>
                <a:tab pos="3157538" algn="l"/>
                <a:tab pos="3606800" algn="l"/>
                <a:tab pos="4056063" algn="l"/>
                <a:tab pos="4505325" algn="l"/>
                <a:tab pos="4954588" algn="l"/>
                <a:tab pos="5403850" algn="l"/>
                <a:tab pos="5853113" algn="l"/>
                <a:tab pos="6302375" algn="l"/>
                <a:tab pos="6751638" algn="l"/>
                <a:tab pos="7200900" algn="l"/>
                <a:tab pos="7650163" algn="l"/>
                <a:tab pos="8099425" algn="l"/>
                <a:tab pos="8548688" algn="l"/>
                <a:tab pos="8997950" algn="l"/>
                <a:tab pos="9434513" algn="l"/>
                <a:tab pos="9883775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marL="357188" indent="-342900" eaLnBrk="1">
              <a:lnSpc>
                <a:spcPct val="100000"/>
              </a:lnSpc>
              <a:spcAft>
                <a:spcPts val="575"/>
              </a:spcAft>
              <a:buSzPct val="80000"/>
              <a:buFont typeface="Wingdings" panose="05000000000000000000" pitchFamily="2" charset="2"/>
              <a:buChar char="§"/>
            </a:pPr>
            <a:r>
              <a:rPr lang="hu-HU" altLang="hu-HU" sz="2400" b="1" dirty="0">
                <a:solidFill>
                  <a:srgbClr val="013334"/>
                </a:solidFill>
                <a:latin typeface="Cambria" panose="02040503050406030204" pitchFamily="18" charset="0"/>
              </a:rPr>
              <a:t>Az önkormányzatok</a:t>
            </a:r>
            <a:br>
              <a:rPr lang="hu-HU" altLang="hu-HU" sz="2400" b="1" dirty="0">
                <a:solidFill>
                  <a:srgbClr val="013334"/>
                </a:solidFill>
                <a:latin typeface="Cambria" panose="02040503050406030204" pitchFamily="18" charset="0"/>
              </a:rPr>
            </a:br>
            <a:r>
              <a:rPr lang="hu-HU" altLang="hu-HU" sz="2400" b="1" dirty="0">
                <a:solidFill>
                  <a:srgbClr val="013334"/>
                </a:solidFill>
                <a:latin typeface="Cambria" panose="02040503050406030204" pitchFamily="18" charset="0"/>
              </a:rPr>
              <a:t>	</a:t>
            </a:r>
            <a:r>
              <a:rPr lang="hu-HU" altLang="hu-HU" sz="2400" b="1" dirty="0">
                <a:solidFill>
                  <a:srgbClr val="013334"/>
                </a:solidFill>
                <a:latin typeface="Cambria" panose="02040503050406030204" pitchFamily="18" charset="0"/>
                <a:sym typeface="Wingdings" panose="05000000000000000000" pitchFamily="2" charset="2"/>
              </a:rPr>
              <a:t> 5 évenként, </a:t>
            </a:r>
            <a:r>
              <a:rPr lang="hu-HU" altLang="hu-HU" sz="2400" b="1" dirty="0" smtClean="0">
                <a:solidFill>
                  <a:srgbClr val="013334"/>
                </a:solidFill>
                <a:latin typeface="Cambria" panose="02040503050406030204" pitchFamily="18" charset="0"/>
                <a:sym typeface="Wingdings" panose="05000000000000000000" pitchFamily="2" charset="2"/>
              </a:rPr>
              <a:t>egyfordulós (utoljára 2019-ben)</a:t>
            </a:r>
            <a:r>
              <a:rPr lang="hu-HU" altLang="hu-HU" sz="2400" b="1" dirty="0">
                <a:solidFill>
                  <a:srgbClr val="013334"/>
                </a:solidFill>
                <a:latin typeface="Cambria" panose="02040503050406030204" pitchFamily="18" charset="0"/>
                <a:sym typeface="Wingdings" panose="05000000000000000000" pitchFamily="2" charset="2"/>
              </a:rPr>
              <a:t/>
            </a:r>
            <a:br>
              <a:rPr lang="hu-HU" altLang="hu-HU" sz="2400" b="1" dirty="0">
                <a:solidFill>
                  <a:srgbClr val="013334"/>
                </a:solidFill>
                <a:latin typeface="Cambria" panose="02040503050406030204" pitchFamily="18" charset="0"/>
                <a:sym typeface="Wingdings" panose="05000000000000000000" pitchFamily="2" charset="2"/>
              </a:rPr>
            </a:br>
            <a:r>
              <a:rPr lang="hu-HU" altLang="hu-HU" sz="2400" b="1" dirty="0">
                <a:solidFill>
                  <a:srgbClr val="013334"/>
                </a:solidFill>
                <a:latin typeface="Cambria" panose="02040503050406030204" pitchFamily="18" charset="0"/>
                <a:sym typeface="Wingdings" panose="05000000000000000000" pitchFamily="2" charset="2"/>
              </a:rPr>
              <a:t>		- egyszerű többségi elv</a:t>
            </a:r>
            <a:br>
              <a:rPr lang="hu-HU" altLang="hu-HU" sz="2400" b="1" dirty="0">
                <a:solidFill>
                  <a:srgbClr val="013334"/>
                </a:solidFill>
                <a:latin typeface="Cambria" panose="02040503050406030204" pitchFamily="18" charset="0"/>
                <a:sym typeface="Wingdings" panose="05000000000000000000" pitchFamily="2" charset="2"/>
              </a:rPr>
            </a:br>
            <a:r>
              <a:rPr lang="hu-HU" altLang="hu-HU" sz="2400" b="1" dirty="0">
                <a:solidFill>
                  <a:srgbClr val="013334"/>
                </a:solidFill>
                <a:latin typeface="Cambria" panose="02040503050406030204" pitchFamily="18" charset="0"/>
                <a:sym typeface="Wingdings" panose="05000000000000000000" pitchFamily="2" charset="2"/>
              </a:rPr>
              <a:t>		- vidék: polgármester, helyi és megyei képviselők</a:t>
            </a:r>
            <a:br>
              <a:rPr lang="hu-HU" altLang="hu-HU" sz="2400" b="1" dirty="0">
                <a:solidFill>
                  <a:srgbClr val="013334"/>
                </a:solidFill>
                <a:latin typeface="Cambria" panose="02040503050406030204" pitchFamily="18" charset="0"/>
                <a:sym typeface="Wingdings" panose="05000000000000000000" pitchFamily="2" charset="2"/>
              </a:rPr>
            </a:br>
            <a:r>
              <a:rPr lang="hu-HU" altLang="hu-HU" sz="2400" b="1" dirty="0">
                <a:solidFill>
                  <a:srgbClr val="013334"/>
                </a:solidFill>
                <a:latin typeface="Cambria" panose="02040503050406030204" pitchFamily="18" charset="0"/>
                <a:sym typeface="Wingdings" panose="05000000000000000000" pitchFamily="2" charset="2"/>
              </a:rPr>
              <a:t>		- Budapest: főpolgármester, kerületi polgármester, képviselők</a:t>
            </a:r>
            <a:br>
              <a:rPr lang="hu-HU" altLang="hu-HU" sz="2400" b="1" dirty="0">
                <a:solidFill>
                  <a:srgbClr val="013334"/>
                </a:solidFill>
                <a:latin typeface="Cambria" panose="02040503050406030204" pitchFamily="18" charset="0"/>
                <a:sym typeface="Wingdings" panose="05000000000000000000" pitchFamily="2" charset="2"/>
              </a:rPr>
            </a:br>
            <a:r>
              <a:rPr lang="hu-HU" altLang="hu-HU" sz="2400" b="1" dirty="0">
                <a:solidFill>
                  <a:srgbClr val="013334"/>
                </a:solidFill>
                <a:latin typeface="Cambria" panose="02040503050406030204" pitchFamily="18" charset="0"/>
                <a:sym typeface="Wingdings" panose="05000000000000000000" pitchFamily="2" charset="2"/>
              </a:rPr>
              <a:t>	 10 ezer lakosig</a:t>
            </a:r>
            <a:br>
              <a:rPr lang="hu-HU" altLang="hu-HU" sz="2400" b="1" dirty="0">
                <a:solidFill>
                  <a:srgbClr val="013334"/>
                </a:solidFill>
                <a:latin typeface="Cambria" panose="02040503050406030204" pitchFamily="18" charset="0"/>
                <a:sym typeface="Wingdings" panose="05000000000000000000" pitchFamily="2" charset="2"/>
              </a:rPr>
            </a:br>
            <a:r>
              <a:rPr lang="hu-HU" altLang="hu-HU" sz="2400" b="1" dirty="0">
                <a:solidFill>
                  <a:srgbClr val="013334"/>
                </a:solidFill>
                <a:latin typeface="Cambria" panose="02040503050406030204" pitchFamily="18" charset="0"/>
                <a:sym typeface="Wingdings" panose="05000000000000000000" pitchFamily="2" charset="2"/>
              </a:rPr>
              <a:t>		- egyéni listák</a:t>
            </a:r>
            <a:br>
              <a:rPr lang="hu-HU" altLang="hu-HU" sz="2400" b="1" dirty="0">
                <a:solidFill>
                  <a:srgbClr val="013334"/>
                </a:solidFill>
                <a:latin typeface="Cambria" panose="02040503050406030204" pitchFamily="18" charset="0"/>
                <a:sym typeface="Wingdings" panose="05000000000000000000" pitchFamily="2" charset="2"/>
              </a:rPr>
            </a:br>
            <a:r>
              <a:rPr lang="hu-HU" altLang="hu-HU" sz="2400" b="1" dirty="0">
                <a:solidFill>
                  <a:srgbClr val="013334"/>
                </a:solidFill>
                <a:latin typeface="Cambria" panose="02040503050406030204" pitchFamily="18" charset="0"/>
                <a:sym typeface="Wingdings" panose="05000000000000000000" pitchFamily="2" charset="2"/>
              </a:rPr>
              <a:t>	 10 ezer lakos felett + megyei j. v. + Bp.</a:t>
            </a:r>
            <a:br>
              <a:rPr lang="hu-HU" altLang="hu-HU" sz="2400" b="1" dirty="0">
                <a:solidFill>
                  <a:srgbClr val="013334"/>
                </a:solidFill>
                <a:latin typeface="Cambria" panose="02040503050406030204" pitchFamily="18" charset="0"/>
                <a:sym typeface="Wingdings" panose="05000000000000000000" pitchFamily="2" charset="2"/>
              </a:rPr>
            </a:br>
            <a:r>
              <a:rPr lang="hu-HU" altLang="hu-HU" sz="2400" b="1" dirty="0">
                <a:solidFill>
                  <a:srgbClr val="013334"/>
                </a:solidFill>
                <a:latin typeface="Cambria" panose="02040503050406030204" pitchFamily="18" charset="0"/>
                <a:sym typeface="Wingdings" panose="05000000000000000000" pitchFamily="2" charset="2"/>
              </a:rPr>
              <a:t>		- vegyes </a:t>
            </a:r>
            <a:r>
              <a:rPr lang="hu-HU" altLang="hu-HU" sz="2400" b="1" dirty="0" smtClean="0">
                <a:solidFill>
                  <a:srgbClr val="013334"/>
                </a:solidFill>
                <a:latin typeface="Cambria" panose="02040503050406030204" pitchFamily="18" charset="0"/>
                <a:sym typeface="Wingdings" panose="05000000000000000000" pitchFamily="2" charset="2"/>
              </a:rPr>
              <a:t>rendszer (kompenzációs listáról is)</a:t>
            </a:r>
          </a:p>
          <a:p>
            <a:pPr marL="357188" indent="-342900" eaLnBrk="1">
              <a:lnSpc>
                <a:spcPct val="100000"/>
              </a:lnSpc>
              <a:spcAft>
                <a:spcPts val="575"/>
              </a:spcAft>
              <a:buSzPct val="80000"/>
              <a:buFont typeface="Wingdings" panose="05000000000000000000" pitchFamily="2" charset="2"/>
              <a:buChar char="§"/>
            </a:pPr>
            <a:r>
              <a:rPr lang="hu-HU" altLang="hu-HU" sz="2400" b="1" dirty="0" smtClean="0">
                <a:solidFill>
                  <a:srgbClr val="013334"/>
                </a:solidFill>
                <a:latin typeface="Cambria" panose="02040503050406030204" pitchFamily="18" charset="0"/>
                <a:sym typeface="Wingdings" panose="05000000000000000000" pitchFamily="2" charset="2"/>
              </a:rPr>
              <a:t>Polgármester – közvetlenül választják</a:t>
            </a:r>
            <a:endParaRPr lang="hu-HU" altLang="hu-HU" sz="2400" dirty="0">
              <a:solidFill>
                <a:srgbClr val="013334"/>
              </a:solidFill>
              <a:latin typeface="Cambria" panose="02040503050406030204" pitchFamily="18" charset="0"/>
            </a:endParaRPr>
          </a:p>
        </p:txBody>
      </p:sp>
      <p:sp>
        <p:nvSpPr>
          <p:cNvPr id="11" name="Text Box 2">
            <a:extLst>
              <a:ext uri="{FF2B5EF4-FFF2-40B4-BE49-F238E27FC236}">
                <a16:creationId xmlns:a16="http://schemas.microsoft.com/office/drawing/2014/main" id="{56279A02-2295-49DF-9D53-171C1950D5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9712" y="7208837"/>
            <a:ext cx="9601199" cy="350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 eaLnBrk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 eaLnBrk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 eaLnBrk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 eaLnBrk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 eaLnBrk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 eaLnBrk="1">
              <a:buClrTx/>
              <a:buFontTx/>
              <a:buNone/>
            </a:pPr>
            <a:r>
              <a:rPr lang="hu-HU" b="1" dirty="0" smtClean="0">
                <a:solidFill>
                  <a:schemeClr val="tx1"/>
                </a:solidFill>
                <a:latin typeface="Cambria" panose="02040503050406030204" pitchFamily="18" charset="0"/>
              </a:rPr>
              <a:t>– </a:t>
            </a:r>
            <a:r>
              <a:rPr lang="hu-HU" b="1" dirty="0">
                <a:solidFill>
                  <a:schemeClr val="tx1"/>
                </a:solidFill>
                <a:latin typeface="Cambria" panose="02040503050406030204" pitchFamily="18" charset="0"/>
              </a:rPr>
              <a:t>Részvételi arány az önkormányzati választásokon</a:t>
            </a:r>
            <a:endParaRPr lang="hu-HU" altLang="hu-HU" b="1" dirty="0">
              <a:solidFill>
                <a:schemeClr val="tx1"/>
              </a:solidFill>
              <a:highlight>
                <a:srgbClr val="FE5E00"/>
              </a:highlight>
              <a:latin typeface="Cambria" panose="02040503050406030204" pitchFamily="18" charset="0"/>
            </a:endParaRPr>
          </a:p>
        </p:txBody>
      </p:sp>
      <p:pic>
        <p:nvPicPr>
          <p:cNvPr id="3" name="Kép 2"/>
          <p:cNvPicPr>
            <a:picLocks noChangeAspect="1"/>
          </p:cNvPicPr>
          <p:nvPr/>
        </p:nvPicPr>
        <p:blipFill rotWithShape="1">
          <a:blip r:embed="rId3"/>
          <a:srcRect l="-32" t="21323"/>
          <a:stretch/>
        </p:blipFill>
        <p:spPr>
          <a:xfrm>
            <a:off x="4987632" y="2082006"/>
            <a:ext cx="5077828" cy="3621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451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Text Box 2"/>
          <p:cNvSpPr txBox="1">
            <a:spLocks noChangeArrowheads="1"/>
          </p:cNvSpPr>
          <p:nvPr/>
        </p:nvSpPr>
        <p:spPr bwMode="auto">
          <a:xfrm>
            <a:off x="-1" y="0"/>
            <a:ext cx="10080625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38880" rIns="0" bIns="0" anchor="ctr"/>
          <a:lstStyle>
            <a:lvl1pPr eaLnBrk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  <a:tab pos="94345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 eaLnBrk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  <a:tab pos="94345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 eaLnBrk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  <a:tab pos="94345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 eaLnBrk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  <a:tab pos="94345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 eaLnBrk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  <a:tab pos="94345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  <a:tab pos="94345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  <a:tab pos="94345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  <a:tab pos="94345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  <a:tab pos="94345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 eaLnBrk="1">
              <a:buClrTx/>
              <a:buFontTx/>
              <a:buNone/>
            </a:pPr>
            <a:r>
              <a:rPr lang="hu-HU" altLang="hu-HU" sz="2400" b="1" dirty="0">
                <a:solidFill>
                  <a:srgbClr val="013334"/>
                </a:solidFill>
                <a:latin typeface="Cambria" panose="02040503050406030204" pitchFamily="18" charset="0"/>
              </a:rPr>
              <a:t>A magyar választási rendszer: a helyhatósági </a:t>
            </a:r>
            <a:r>
              <a:rPr lang="hu-HU" altLang="hu-HU" sz="2400" b="1" dirty="0" smtClean="0">
                <a:solidFill>
                  <a:srgbClr val="013334"/>
                </a:solidFill>
                <a:latin typeface="Cambria" panose="02040503050406030204" pitchFamily="18" charset="0"/>
              </a:rPr>
              <a:t>választások</a:t>
            </a:r>
            <a:endParaRPr lang="hu-HU" altLang="hu-HU" sz="2400" b="1" dirty="0">
              <a:solidFill>
                <a:srgbClr val="013334"/>
              </a:solidFill>
              <a:latin typeface="Cambria" panose="02040503050406030204" pitchFamily="18" charset="0"/>
            </a:endParaRPr>
          </a:p>
        </p:txBody>
      </p:sp>
      <p:sp>
        <p:nvSpPr>
          <p:cNvPr id="8" name="Text Box 1">
            <a:extLst>
              <a:ext uri="{FF2B5EF4-FFF2-40B4-BE49-F238E27FC236}">
                <a16:creationId xmlns:a16="http://schemas.microsoft.com/office/drawing/2014/main" id="{BA3CF209-C023-4A3C-9A50-916DAE665D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9713" y="808038"/>
            <a:ext cx="9601200" cy="16001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19440" rIns="0" bIns="0"/>
          <a:lstStyle>
            <a:lvl1pPr marL="14288" eaLnBrk="0">
              <a:tabLst>
                <a:tab pos="14288" algn="l"/>
                <a:tab pos="461963" algn="l"/>
                <a:tab pos="911225" algn="l"/>
                <a:tab pos="1360488" algn="l"/>
                <a:tab pos="1809750" algn="l"/>
                <a:tab pos="2259013" algn="l"/>
                <a:tab pos="2708275" algn="l"/>
                <a:tab pos="3157538" algn="l"/>
                <a:tab pos="3606800" algn="l"/>
                <a:tab pos="4056063" algn="l"/>
                <a:tab pos="4505325" algn="l"/>
                <a:tab pos="4954588" algn="l"/>
                <a:tab pos="5403850" algn="l"/>
                <a:tab pos="5853113" algn="l"/>
                <a:tab pos="6302375" algn="l"/>
                <a:tab pos="6751638" algn="l"/>
                <a:tab pos="7200900" algn="l"/>
                <a:tab pos="7650163" algn="l"/>
                <a:tab pos="8099425" algn="l"/>
                <a:tab pos="8548688" algn="l"/>
                <a:tab pos="8997950" algn="l"/>
                <a:tab pos="9434513" algn="l"/>
                <a:tab pos="9883775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 eaLnBrk="0">
              <a:tabLst>
                <a:tab pos="14288" algn="l"/>
                <a:tab pos="461963" algn="l"/>
                <a:tab pos="911225" algn="l"/>
                <a:tab pos="1360488" algn="l"/>
                <a:tab pos="1809750" algn="l"/>
                <a:tab pos="2259013" algn="l"/>
                <a:tab pos="2708275" algn="l"/>
                <a:tab pos="3157538" algn="l"/>
                <a:tab pos="3606800" algn="l"/>
                <a:tab pos="4056063" algn="l"/>
                <a:tab pos="4505325" algn="l"/>
                <a:tab pos="4954588" algn="l"/>
                <a:tab pos="5403850" algn="l"/>
                <a:tab pos="5853113" algn="l"/>
                <a:tab pos="6302375" algn="l"/>
                <a:tab pos="6751638" algn="l"/>
                <a:tab pos="7200900" algn="l"/>
                <a:tab pos="7650163" algn="l"/>
                <a:tab pos="8099425" algn="l"/>
                <a:tab pos="8548688" algn="l"/>
                <a:tab pos="8997950" algn="l"/>
                <a:tab pos="9434513" algn="l"/>
                <a:tab pos="9883775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 eaLnBrk="0">
              <a:tabLst>
                <a:tab pos="14288" algn="l"/>
                <a:tab pos="461963" algn="l"/>
                <a:tab pos="911225" algn="l"/>
                <a:tab pos="1360488" algn="l"/>
                <a:tab pos="1809750" algn="l"/>
                <a:tab pos="2259013" algn="l"/>
                <a:tab pos="2708275" algn="l"/>
                <a:tab pos="3157538" algn="l"/>
                <a:tab pos="3606800" algn="l"/>
                <a:tab pos="4056063" algn="l"/>
                <a:tab pos="4505325" algn="l"/>
                <a:tab pos="4954588" algn="l"/>
                <a:tab pos="5403850" algn="l"/>
                <a:tab pos="5853113" algn="l"/>
                <a:tab pos="6302375" algn="l"/>
                <a:tab pos="6751638" algn="l"/>
                <a:tab pos="7200900" algn="l"/>
                <a:tab pos="7650163" algn="l"/>
                <a:tab pos="8099425" algn="l"/>
                <a:tab pos="8548688" algn="l"/>
                <a:tab pos="8997950" algn="l"/>
                <a:tab pos="9434513" algn="l"/>
                <a:tab pos="9883775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 eaLnBrk="0">
              <a:tabLst>
                <a:tab pos="14288" algn="l"/>
                <a:tab pos="461963" algn="l"/>
                <a:tab pos="911225" algn="l"/>
                <a:tab pos="1360488" algn="l"/>
                <a:tab pos="1809750" algn="l"/>
                <a:tab pos="2259013" algn="l"/>
                <a:tab pos="2708275" algn="l"/>
                <a:tab pos="3157538" algn="l"/>
                <a:tab pos="3606800" algn="l"/>
                <a:tab pos="4056063" algn="l"/>
                <a:tab pos="4505325" algn="l"/>
                <a:tab pos="4954588" algn="l"/>
                <a:tab pos="5403850" algn="l"/>
                <a:tab pos="5853113" algn="l"/>
                <a:tab pos="6302375" algn="l"/>
                <a:tab pos="6751638" algn="l"/>
                <a:tab pos="7200900" algn="l"/>
                <a:tab pos="7650163" algn="l"/>
                <a:tab pos="8099425" algn="l"/>
                <a:tab pos="8548688" algn="l"/>
                <a:tab pos="8997950" algn="l"/>
                <a:tab pos="9434513" algn="l"/>
                <a:tab pos="9883775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 eaLnBrk="0">
              <a:tabLst>
                <a:tab pos="14288" algn="l"/>
                <a:tab pos="461963" algn="l"/>
                <a:tab pos="911225" algn="l"/>
                <a:tab pos="1360488" algn="l"/>
                <a:tab pos="1809750" algn="l"/>
                <a:tab pos="2259013" algn="l"/>
                <a:tab pos="2708275" algn="l"/>
                <a:tab pos="3157538" algn="l"/>
                <a:tab pos="3606800" algn="l"/>
                <a:tab pos="4056063" algn="l"/>
                <a:tab pos="4505325" algn="l"/>
                <a:tab pos="4954588" algn="l"/>
                <a:tab pos="5403850" algn="l"/>
                <a:tab pos="5853113" algn="l"/>
                <a:tab pos="6302375" algn="l"/>
                <a:tab pos="6751638" algn="l"/>
                <a:tab pos="7200900" algn="l"/>
                <a:tab pos="7650163" algn="l"/>
                <a:tab pos="8099425" algn="l"/>
                <a:tab pos="8548688" algn="l"/>
                <a:tab pos="8997950" algn="l"/>
                <a:tab pos="9434513" algn="l"/>
                <a:tab pos="9883775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4288" algn="l"/>
                <a:tab pos="461963" algn="l"/>
                <a:tab pos="911225" algn="l"/>
                <a:tab pos="1360488" algn="l"/>
                <a:tab pos="1809750" algn="l"/>
                <a:tab pos="2259013" algn="l"/>
                <a:tab pos="2708275" algn="l"/>
                <a:tab pos="3157538" algn="l"/>
                <a:tab pos="3606800" algn="l"/>
                <a:tab pos="4056063" algn="l"/>
                <a:tab pos="4505325" algn="l"/>
                <a:tab pos="4954588" algn="l"/>
                <a:tab pos="5403850" algn="l"/>
                <a:tab pos="5853113" algn="l"/>
                <a:tab pos="6302375" algn="l"/>
                <a:tab pos="6751638" algn="l"/>
                <a:tab pos="7200900" algn="l"/>
                <a:tab pos="7650163" algn="l"/>
                <a:tab pos="8099425" algn="l"/>
                <a:tab pos="8548688" algn="l"/>
                <a:tab pos="8997950" algn="l"/>
                <a:tab pos="9434513" algn="l"/>
                <a:tab pos="9883775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4288" algn="l"/>
                <a:tab pos="461963" algn="l"/>
                <a:tab pos="911225" algn="l"/>
                <a:tab pos="1360488" algn="l"/>
                <a:tab pos="1809750" algn="l"/>
                <a:tab pos="2259013" algn="l"/>
                <a:tab pos="2708275" algn="l"/>
                <a:tab pos="3157538" algn="l"/>
                <a:tab pos="3606800" algn="l"/>
                <a:tab pos="4056063" algn="l"/>
                <a:tab pos="4505325" algn="l"/>
                <a:tab pos="4954588" algn="l"/>
                <a:tab pos="5403850" algn="l"/>
                <a:tab pos="5853113" algn="l"/>
                <a:tab pos="6302375" algn="l"/>
                <a:tab pos="6751638" algn="l"/>
                <a:tab pos="7200900" algn="l"/>
                <a:tab pos="7650163" algn="l"/>
                <a:tab pos="8099425" algn="l"/>
                <a:tab pos="8548688" algn="l"/>
                <a:tab pos="8997950" algn="l"/>
                <a:tab pos="9434513" algn="l"/>
                <a:tab pos="9883775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4288" algn="l"/>
                <a:tab pos="461963" algn="l"/>
                <a:tab pos="911225" algn="l"/>
                <a:tab pos="1360488" algn="l"/>
                <a:tab pos="1809750" algn="l"/>
                <a:tab pos="2259013" algn="l"/>
                <a:tab pos="2708275" algn="l"/>
                <a:tab pos="3157538" algn="l"/>
                <a:tab pos="3606800" algn="l"/>
                <a:tab pos="4056063" algn="l"/>
                <a:tab pos="4505325" algn="l"/>
                <a:tab pos="4954588" algn="l"/>
                <a:tab pos="5403850" algn="l"/>
                <a:tab pos="5853113" algn="l"/>
                <a:tab pos="6302375" algn="l"/>
                <a:tab pos="6751638" algn="l"/>
                <a:tab pos="7200900" algn="l"/>
                <a:tab pos="7650163" algn="l"/>
                <a:tab pos="8099425" algn="l"/>
                <a:tab pos="8548688" algn="l"/>
                <a:tab pos="8997950" algn="l"/>
                <a:tab pos="9434513" algn="l"/>
                <a:tab pos="9883775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4288" algn="l"/>
                <a:tab pos="461963" algn="l"/>
                <a:tab pos="911225" algn="l"/>
                <a:tab pos="1360488" algn="l"/>
                <a:tab pos="1809750" algn="l"/>
                <a:tab pos="2259013" algn="l"/>
                <a:tab pos="2708275" algn="l"/>
                <a:tab pos="3157538" algn="l"/>
                <a:tab pos="3606800" algn="l"/>
                <a:tab pos="4056063" algn="l"/>
                <a:tab pos="4505325" algn="l"/>
                <a:tab pos="4954588" algn="l"/>
                <a:tab pos="5403850" algn="l"/>
                <a:tab pos="5853113" algn="l"/>
                <a:tab pos="6302375" algn="l"/>
                <a:tab pos="6751638" algn="l"/>
                <a:tab pos="7200900" algn="l"/>
                <a:tab pos="7650163" algn="l"/>
                <a:tab pos="8099425" algn="l"/>
                <a:tab pos="8548688" algn="l"/>
                <a:tab pos="8997950" algn="l"/>
                <a:tab pos="9434513" algn="l"/>
                <a:tab pos="9883775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marL="357188" indent="-342900" eaLnBrk="1">
              <a:lnSpc>
                <a:spcPct val="100000"/>
              </a:lnSpc>
              <a:spcAft>
                <a:spcPts val="575"/>
              </a:spcAft>
              <a:buSzPct val="80000"/>
              <a:buFont typeface="Wingdings" panose="05000000000000000000" pitchFamily="2" charset="2"/>
              <a:buChar char="§"/>
            </a:pPr>
            <a:r>
              <a:rPr lang="hu-HU" altLang="hu-HU" sz="2400" b="1" dirty="0">
                <a:solidFill>
                  <a:srgbClr val="013334"/>
                </a:solidFill>
                <a:latin typeface="Cambria" panose="02040503050406030204" pitchFamily="18" charset="0"/>
              </a:rPr>
              <a:t>Az önkormányzatok</a:t>
            </a:r>
            <a:br>
              <a:rPr lang="hu-HU" altLang="hu-HU" sz="2400" b="1" dirty="0">
                <a:solidFill>
                  <a:srgbClr val="013334"/>
                </a:solidFill>
                <a:latin typeface="Cambria" panose="02040503050406030204" pitchFamily="18" charset="0"/>
              </a:rPr>
            </a:br>
            <a:r>
              <a:rPr lang="hu-HU" altLang="hu-HU" sz="2400" b="1" dirty="0">
                <a:solidFill>
                  <a:srgbClr val="013334"/>
                </a:solidFill>
                <a:latin typeface="Cambria" panose="02040503050406030204" pitchFamily="18" charset="0"/>
              </a:rPr>
              <a:t>	</a:t>
            </a:r>
            <a:r>
              <a:rPr lang="hu-HU" altLang="hu-HU" sz="2400" b="1" dirty="0">
                <a:solidFill>
                  <a:srgbClr val="013334"/>
                </a:solidFill>
                <a:latin typeface="Cambria" panose="02040503050406030204" pitchFamily="18" charset="0"/>
                <a:sym typeface="Wingdings" panose="05000000000000000000" pitchFamily="2" charset="2"/>
              </a:rPr>
              <a:t> megyei közgyűlés</a:t>
            </a:r>
            <a:br>
              <a:rPr lang="hu-HU" altLang="hu-HU" sz="2400" b="1" dirty="0">
                <a:solidFill>
                  <a:srgbClr val="013334"/>
                </a:solidFill>
                <a:latin typeface="Cambria" panose="02040503050406030204" pitchFamily="18" charset="0"/>
                <a:sym typeface="Wingdings" panose="05000000000000000000" pitchFamily="2" charset="2"/>
              </a:rPr>
            </a:br>
            <a:r>
              <a:rPr lang="hu-HU" altLang="hu-HU" sz="2400" b="1" dirty="0">
                <a:solidFill>
                  <a:srgbClr val="013334"/>
                </a:solidFill>
                <a:latin typeface="Cambria" panose="02040503050406030204" pitchFamily="18" charset="0"/>
                <a:sym typeface="Wingdings" panose="05000000000000000000" pitchFamily="2" charset="2"/>
              </a:rPr>
              <a:t>		- megyei lakosok (- megyei j. v. lakói)</a:t>
            </a:r>
            <a:br>
              <a:rPr lang="hu-HU" altLang="hu-HU" sz="2400" b="1" dirty="0">
                <a:solidFill>
                  <a:srgbClr val="013334"/>
                </a:solidFill>
                <a:latin typeface="Cambria" panose="02040503050406030204" pitchFamily="18" charset="0"/>
                <a:sym typeface="Wingdings" panose="05000000000000000000" pitchFamily="2" charset="2"/>
              </a:rPr>
            </a:br>
            <a:r>
              <a:rPr lang="hu-HU" altLang="hu-HU" sz="2400" b="1" dirty="0">
                <a:solidFill>
                  <a:srgbClr val="013334"/>
                </a:solidFill>
                <a:latin typeface="Cambria" panose="02040503050406030204" pitchFamily="18" charset="0"/>
                <a:sym typeface="Wingdings" panose="05000000000000000000" pitchFamily="2" charset="2"/>
              </a:rPr>
              <a:t>		- listás szavazás</a:t>
            </a:r>
            <a:endParaRPr lang="hu-HU" altLang="hu-HU" sz="2400" dirty="0">
              <a:solidFill>
                <a:srgbClr val="013334"/>
              </a:solidFill>
              <a:latin typeface="Cambria" panose="02040503050406030204" pitchFamily="18" charset="0"/>
            </a:endParaRPr>
          </a:p>
        </p:txBody>
      </p:sp>
      <p:sp>
        <p:nvSpPr>
          <p:cNvPr id="11" name="Text Box 2">
            <a:extLst>
              <a:ext uri="{FF2B5EF4-FFF2-40B4-BE49-F238E27FC236}">
                <a16:creationId xmlns:a16="http://schemas.microsoft.com/office/drawing/2014/main" id="{56279A02-2295-49DF-9D53-171C1950D5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9712" y="7208837"/>
            <a:ext cx="9601199" cy="350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 eaLnBrk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 eaLnBrk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 eaLnBrk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 eaLnBrk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 eaLnBrk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 eaLnBrk="1">
              <a:buClrTx/>
              <a:buFontTx/>
              <a:buNone/>
            </a:pPr>
            <a:r>
              <a:rPr lang="hu-HU" b="1" dirty="0">
                <a:solidFill>
                  <a:schemeClr val="tx1"/>
                </a:solidFill>
                <a:latin typeface="Cambria" panose="02040503050406030204" pitchFamily="18" charset="0"/>
              </a:rPr>
              <a:t>A megyei közgyűlések választási </a:t>
            </a:r>
            <a:r>
              <a:rPr lang="hu-HU" b="1" dirty="0">
                <a:solidFill>
                  <a:schemeClr val="tx1"/>
                </a:solidFill>
                <a:highlight>
                  <a:srgbClr val="FE5E00"/>
                </a:highlight>
                <a:latin typeface="Cambria" panose="02040503050406030204" pitchFamily="18" charset="0"/>
                <a:hlinkClick r:id="rId3"/>
              </a:rPr>
              <a:t>eredményei</a:t>
            </a:r>
            <a:r>
              <a:rPr lang="hu-HU" b="1" dirty="0">
                <a:solidFill>
                  <a:schemeClr val="tx1"/>
                </a:solidFill>
                <a:latin typeface="Cambria" panose="02040503050406030204" pitchFamily="18" charset="0"/>
              </a:rPr>
              <a:t> 2014-ben</a:t>
            </a:r>
            <a:endParaRPr lang="hu-HU" altLang="hu-HU" b="1" dirty="0">
              <a:solidFill>
                <a:schemeClr val="tx1"/>
              </a:solidFill>
              <a:highlight>
                <a:srgbClr val="FE5E00"/>
              </a:highlight>
              <a:latin typeface="Cambria" panose="02040503050406030204" pitchFamily="18" charset="0"/>
            </a:endParaRPr>
          </a:p>
        </p:txBody>
      </p:sp>
      <p:pic>
        <p:nvPicPr>
          <p:cNvPr id="5128" name="Picture 8" descr="https://mno.hu/data/cikkek/1252/12529/cikk-1252943/megyei_kozgyules_terkep_online_vegleges.jpg">
            <a:extLst>
              <a:ext uri="{FF2B5EF4-FFF2-40B4-BE49-F238E27FC236}">
                <a16:creationId xmlns:a16="http://schemas.microsoft.com/office/drawing/2014/main" id="{BA6624D6-D562-4A6F-836B-1D439ADCA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3663" y="2407133"/>
            <a:ext cx="7353299" cy="4801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9671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Text Box 2"/>
          <p:cNvSpPr txBox="1">
            <a:spLocks noChangeArrowheads="1"/>
          </p:cNvSpPr>
          <p:nvPr/>
        </p:nvSpPr>
        <p:spPr bwMode="auto">
          <a:xfrm>
            <a:off x="-1" y="0"/>
            <a:ext cx="10080625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38880" rIns="0" bIns="0" anchor="ctr"/>
          <a:lstStyle>
            <a:lvl1pPr eaLnBrk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  <a:tab pos="94345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 eaLnBrk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  <a:tab pos="94345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 eaLnBrk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  <a:tab pos="94345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 eaLnBrk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  <a:tab pos="94345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 eaLnBrk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  <a:tab pos="94345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  <a:tab pos="94345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  <a:tab pos="94345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  <a:tab pos="94345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  <a:tab pos="94345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 eaLnBrk="1">
              <a:buClrTx/>
              <a:buFontTx/>
              <a:buNone/>
            </a:pPr>
            <a:r>
              <a:rPr lang="hu-HU" altLang="hu-HU" sz="2400" b="1" dirty="0">
                <a:solidFill>
                  <a:srgbClr val="013334"/>
                </a:solidFill>
                <a:latin typeface="Cambria" panose="02040503050406030204" pitchFamily="18" charset="0"/>
              </a:rPr>
              <a:t>A magyar választási rendszer: a helyhatósági </a:t>
            </a:r>
            <a:r>
              <a:rPr lang="hu-HU" altLang="hu-HU" sz="2400" b="1" dirty="0" smtClean="0">
                <a:solidFill>
                  <a:srgbClr val="013334"/>
                </a:solidFill>
                <a:latin typeface="Cambria" panose="02040503050406030204" pitchFamily="18" charset="0"/>
              </a:rPr>
              <a:t>választások</a:t>
            </a:r>
            <a:endParaRPr lang="hu-HU" altLang="hu-HU" sz="2400" b="1" dirty="0">
              <a:solidFill>
                <a:srgbClr val="013334"/>
              </a:solidFill>
              <a:latin typeface="Cambria" panose="02040503050406030204" pitchFamily="18" charset="0"/>
            </a:endParaRPr>
          </a:p>
        </p:txBody>
      </p:sp>
      <p:sp>
        <p:nvSpPr>
          <p:cNvPr id="8" name="Text Box 1">
            <a:extLst>
              <a:ext uri="{FF2B5EF4-FFF2-40B4-BE49-F238E27FC236}">
                <a16:creationId xmlns:a16="http://schemas.microsoft.com/office/drawing/2014/main" id="{BA3CF209-C023-4A3C-9A50-916DAE665D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9713" y="808038"/>
            <a:ext cx="9601200" cy="13715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19440" rIns="0" bIns="0"/>
          <a:lstStyle>
            <a:lvl1pPr marL="14288" eaLnBrk="0">
              <a:tabLst>
                <a:tab pos="14288" algn="l"/>
                <a:tab pos="461963" algn="l"/>
                <a:tab pos="911225" algn="l"/>
                <a:tab pos="1360488" algn="l"/>
                <a:tab pos="1809750" algn="l"/>
                <a:tab pos="2259013" algn="l"/>
                <a:tab pos="2708275" algn="l"/>
                <a:tab pos="3157538" algn="l"/>
                <a:tab pos="3606800" algn="l"/>
                <a:tab pos="4056063" algn="l"/>
                <a:tab pos="4505325" algn="l"/>
                <a:tab pos="4954588" algn="l"/>
                <a:tab pos="5403850" algn="l"/>
                <a:tab pos="5853113" algn="l"/>
                <a:tab pos="6302375" algn="l"/>
                <a:tab pos="6751638" algn="l"/>
                <a:tab pos="7200900" algn="l"/>
                <a:tab pos="7650163" algn="l"/>
                <a:tab pos="8099425" algn="l"/>
                <a:tab pos="8548688" algn="l"/>
                <a:tab pos="8997950" algn="l"/>
                <a:tab pos="9434513" algn="l"/>
                <a:tab pos="9883775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 eaLnBrk="0">
              <a:tabLst>
                <a:tab pos="14288" algn="l"/>
                <a:tab pos="461963" algn="l"/>
                <a:tab pos="911225" algn="l"/>
                <a:tab pos="1360488" algn="l"/>
                <a:tab pos="1809750" algn="l"/>
                <a:tab pos="2259013" algn="l"/>
                <a:tab pos="2708275" algn="l"/>
                <a:tab pos="3157538" algn="l"/>
                <a:tab pos="3606800" algn="l"/>
                <a:tab pos="4056063" algn="l"/>
                <a:tab pos="4505325" algn="l"/>
                <a:tab pos="4954588" algn="l"/>
                <a:tab pos="5403850" algn="l"/>
                <a:tab pos="5853113" algn="l"/>
                <a:tab pos="6302375" algn="l"/>
                <a:tab pos="6751638" algn="l"/>
                <a:tab pos="7200900" algn="l"/>
                <a:tab pos="7650163" algn="l"/>
                <a:tab pos="8099425" algn="l"/>
                <a:tab pos="8548688" algn="l"/>
                <a:tab pos="8997950" algn="l"/>
                <a:tab pos="9434513" algn="l"/>
                <a:tab pos="9883775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 eaLnBrk="0">
              <a:tabLst>
                <a:tab pos="14288" algn="l"/>
                <a:tab pos="461963" algn="l"/>
                <a:tab pos="911225" algn="l"/>
                <a:tab pos="1360488" algn="l"/>
                <a:tab pos="1809750" algn="l"/>
                <a:tab pos="2259013" algn="l"/>
                <a:tab pos="2708275" algn="l"/>
                <a:tab pos="3157538" algn="l"/>
                <a:tab pos="3606800" algn="l"/>
                <a:tab pos="4056063" algn="l"/>
                <a:tab pos="4505325" algn="l"/>
                <a:tab pos="4954588" algn="l"/>
                <a:tab pos="5403850" algn="l"/>
                <a:tab pos="5853113" algn="l"/>
                <a:tab pos="6302375" algn="l"/>
                <a:tab pos="6751638" algn="l"/>
                <a:tab pos="7200900" algn="l"/>
                <a:tab pos="7650163" algn="l"/>
                <a:tab pos="8099425" algn="l"/>
                <a:tab pos="8548688" algn="l"/>
                <a:tab pos="8997950" algn="l"/>
                <a:tab pos="9434513" algn="l"/>
                <a:tab pos="9883775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 eaLnBrk="0">
              <a:tabLst>
                <a:tab pos="14288" algn="l"/>
                <a:tab pos="461963" algn="l"/>
                <a:tab pos="911225" algn="l"/>
                <a:tab pos="1360488" algn="l"/>
                <a:tab pos="1809750" algn="l"/>
                <a:tab pos="2259013" algn="l"/>
                <a:tab pos="2708275" algn="l"/>
                <a:tab pos="3157538" algn="l"/>
                <a:tab pos="3606800" algn="l"/>
                <a:tab pos="4056063" algn="l"/>
                <a:tab pos="4505325" algn="l"/>
                <a:tab pos="4954588" algn="l"/>
                <a:tab pos="5403850" algn="l"/>
                <a:tab pos="5853113" algn="l"/>
                <a:tab pos="6302375" algn="l"/>
                <a:tab pos="6751638" algn="l"/>
                <a:tab pos="7200900" algn="l"/>
                <a:tab pos="7650163" algn="l"/>
                <a:tab pos="8099425" algn="l"/>
                <a:tab pos="8548688" algn="l"/>
                <a:tab pos="8997950" algn="l"/>
                <a:tab pos="9434513" algn="l"/>
                <a:tab pos="9883775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 eaLnBrk="0">
              <a:tabLst>
                <a:tab pos="14288" algn="l"/>
                <a:tab pos="461963" algn="l"/>
                <a:tab pos="911225" algn="l"/>
                <a:tab pos="1360488" algn="l"/>
                <a:tab pos="1809750" algn="l"/>
                <a:tab pos="2259013" algn="l"/>
                <a:tab pos="2708275" algn="l"/>
                <a:tab pos="3157538" algn="l"/>
                <a:tab pos="3606800" algn="l"/>
                <a:tab pos="4056063" algn="l"/>
                <a:tab pos="4505325" algn="l"/>
                <a:tab pos="4954588" algn="l"/>
                <a:tab pos="5403850" algn="l"/>
                <a:tab pos="5853113" algn="l"/>
                <a:tab pos="6302375" algn="l"/>
                <a:tab pos="6751638" algn="l"/>
                <a:tab pos="7200900" algn="l"/>
                <a:tab pos="7650163" algn="l"/>
                <a:tab pos="8099425" algn="l"/>
                <a:tab pos="8548688" algn="l"/>
                <a:tab pos="8997950" algn="l"/>
                <a:tab pos="9434513" algn="l"/>
                <a:tab pos="9883775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4288" algn="l"/>
                <a:tab pos="461963" algn="l"/>
                <a:tab pos="911225" algn="l"/>
                <a:tab pos="1360488" algn="l"/>
                <a:tab pos="1809750" algn="l"/>
                <a:tab pos="2259013" algn="l"/>
                <a:tab pos="2708275" algn="l"/>
                <a:tab pos="3157538" algn="l"/>
                <a:tab pos="3606800" algn="l"/>
                <a:tab pos="4056063" algn="l"/>
                <a:tab pos="4505325" algn="l"/>
                <a:tab pos="4954588" algn="l"/>
                <a:tab pos="5403850" algn="l"/>
                <a:tab pos="5853113" algn="l"/>
                <a:tab pos="6302375" algn="l"/>
                <a:tab pos="6751638" algn="l"/>
                <a:tab pos="7200900" algn="l"/>
                <a:tab pos="7650163" algn="l"/>
                <a:tab pos="8099425" algn="l"/>
                <a:tab pos="8548688" algn="l"/>
                <a:tab pos="8997950" algn="l"/>
                <a:tab pos="9434513" algn="l"/>
                <a:tab pos="9883775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4288" algn="l"/>
                <a:tab pos="461963" algn="l"/>
                <a:tab pos="911225" algn="l"/>
                <a:tab pos="1360488" algn="l"/>
                <a:tab pos="1809750" algn="l"/>
                <a:tab pos="2259013" algn="l"/>
                <a:tab pos="2708275" algn="l"/>
                <a:tab pos="3157538" algn="l"/>
                <a:tab pos="3606800" algn="l"/>
                <a:tab pos="4056063" algn="l"/>
                <a:tab pos="4505325" algn="l"/>
                <a:tab pos="4954588" algn="l"/>
                <a:tab pos="5403850" algn="l"/>
                <a:tab pos="5853113" algn="l"/>
                <a:tab pos="6302375" algn="l"/>
                <a:tab pos="6751638" algn="l"/>
                <a:tab pos="7200900" algn="l"/>
                <a:tab pos="7650163" algn="l"/>
                <a:tab pos="8099425" algn="l"/>
                <a:tab pos="8548688" algn="l"/>
                <a:tab pos="8997950" algn="l"/>
                <a:tab pos="9434513" algn="l"/>
                <a:tab pos="9883775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4288" algn="l"/>
                <a:tab pos="461963" algn="l"/>
                <a:tab pos="911225" algn="l"/>
                <a:tab pos="1360488" algn="l"/>
                <a:tab pos="1809750" algn="l"/>
                <a:tab pos="2259013" algn="l"/>
                <a:tab pos="2708275" algn="l"/>
                <a:tab pos="3157538" algn="l"/>
                <a:tab pos="3606800" algn="l"/>
                <a:tab pos="4056063" algn="l"/>
                <a:tab pos="4505325" algn="l"/>
                <a:tab pos="4954588" algn="l"/>
                <a:tab pos="5403850" algn="l"/>
                <a:tab pos="5853113" algn="l"/>
                <a:tab pos="6302375" algn="l"/>
                <a:tab pos="6751638" algn="l"/>
                <a:tab pos="7200900" algn="l"/>
                <a:tab pos="7650163" algn="l"/>
                <a:tab pos="8099425" algn="l"/>
                <a:tab pos="8548688" algn="l"/>
                <a:tab pos="8997950" algn="l"/>
                <a:tab pos="9434513" algn="l"/>
                <a:tab pos="9883775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4288" algn="l"/>
                <a:tab pos="461963" algn="l"/>
                <a:tab pos="911225" algn="l"/>
                <a:tab pos="1360488" algn="l"/>
                <a:tab pos="1809750" algn="l"/>
                <a:tab pos="2259013" algn="l"/>
                <a:tab pos="2708275" algn="l"/>
                <a:tab pos="3157538" algn="l"/>
                <a:tab pos="3606800" algn="l"/>
                <a:tab pos="4056063" algn="l"/>
                <a:tab pos="4505325" algn="l"/>
                <a:tab pos="4954588" algn="l"/>
                <a:tab pos="5403850" algn="l"/>
                <a:tab pos="5853113" algn="l"/>
                <a:tab pos="6302375" algn="l"/>
                <a:tab pos="6751638" algn="l"/>
                <a:tab pos="7200900" algn="l"/>
                <a:tab pos="7650163" algn="l"/>
                <a:tab pos="8099425" algn="l"/>
                <a:tab pos="8548688" algn="l"/>
                <a:tab pos="8997950" algn="l"/>
                <a:tab pos="9434513" algn="l"/>
                <a:tab pos="9883775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marL="357188" indent="-342900" eaLnBrk="1">
              <a:lnSpc>
                <a:spcPct val="100000"/>
              </a:lnSpc>
              <a:spcAft>
                <a:spcPts val="575"/>
              </a:spcAft>
              <a:buSzPct val="80000"/>
              <a:buFont typeface="Wingdings" panose="05000000000000000000" pitchFamily="2" charset="2"/>
              <a:buChar char="§"/>
            </a:pPr>
            <a:r>
              <a:rPr lang="hu-HU" altLang="hu-HU" sz="2400" b="1" dirty="0">
                <a:solidFill>
                  <a:srgbClr val="013334"/>
                </a:solidFill>
                <a:latin typeface="Cambria" panose="02040503050406030204" pitchFamily="18" charset="0"/>
              </a:rPr>
              <a:t>Az önkormányzatok </a:t>
            </a:r>
            <a:br>
              <a:rPr lang="hu-HU" altLang="hu-HU" sz="2400" b="1" dirty="0">
                <a:solidFill>
                  <a:srgbClr val="013334"/>
                </a:solidFill>
                <a:latin typeface="Cambria" panose="02040503050406030204" pitchFamily="18" charset="0"/>
              </a:rPr>
            </a:br>
            <a:r>
              <a:rPr lang="hu-HU" altLang="hu-HU" sz="2400" b="1" dirty="0">
                <a:solidFill>
                  <a:srgbClr val="013334"/>
                </a:solidFill>
                <a:latin typeface="Cambria" panose="02040503050406030204" pitchFamily="18" charset="0"/>
              </a:rPr>
              <a:t>	</a:t>
            </a:r>
            <a:r>
              <a:rPr lang="hu-HU" altLang="hu-HU" sz="2400" b="1" dirty="0">
                <a:solidFill>
                  <a:srgbClr val="013334"/>
                </a:solidFill>
                <a:latin typeface="Cambria" panose="02040503050406030204" pitchFamily="18" charset="0"/>
                <a:sym typeface="Wingdings" panose="05000000000000000000" pitchFamily="2" charset="2"/>
              </a:rPr>
              <a:t> a fővárosi közgyűlés</a:t>
            </a:r>
            <a:br>
              <a:rPr lang="hu-HU" altLang="hu-HU" sz="2400" b="1" dirty="0">
                <a:solidFill>
                  <a:srgbClr val="013334"/>
                </a:solidFill>
                <a:latin typeface="Cambria" panose="02040503050406030204" pitchFamily="18" charset="0"/>
                <a:sym typeface="Wingdings" panose="05000000000000000000" pitchFamily="2" charset="2"/>
              </a:rPr>
            </a:br>
            <a:r>
              <a:rPr lang="hu-HU" altLang="hu-HU" sz="2400" b="1" dirty="0">
                <a:solidFill>
                  <a:srgbClr val="013334"/>
                </a:solidFill>
                <a:latin typeface="Cambria" panose="02040503050406030204" pitchFamily="18" charset="0"/>
                <a:sym typeface="Wingdings" panose="05000000000000000000" pitchFamily="2" charset="2"/>
              </a:rPr>
              <a:t>		- főpolgármester + 23 kerületi polgármester + 9 komp. listás</a:t>
            </a:r>
            <a:endParaRPr lang="hu-HU" altLang="hu-HU" sz="2400" dirty="0">
              <a:solidFill>
                <a:srgbClr val="013334"/>
              </a:solidFill>
              <a:latin typeface="Cambria" panose="02040503050406030204" pitchFamily="18" charset="0"/>
            </a:endParaRPr>
          </a:p>
        </p:txBody>
      </p:sp>
      <p:sp>
        <p:nvSpPr>
          <p:cNvPr id="9" name="Text Box 2">
            <a:extLst>
              <a:ext uri="{FF2B5EF4-FFF2-40B4-BE49-F238E27FC236}">
                <a16:creationId xmlns:a16="http://schemas.microsoft.com/office/drawing/2014/main" id="{1EA49862-5A7A-43A9-A8BF-CB0EFFC714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9712" y="6934371"/>
            <a:ext cx="5507951" cy="625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 eaLnBrk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 eaLnBrk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 eaLnBrk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 eaLnBrk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 eaLnBrk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 eaLnBrk="1">
              <a:buClrTx/>
              <a:buFontTx/>
              <a:buNone/>
            </a:pPr>
            <a:r>
              <a:rPr lang="hu-HU" b="1" dirty="0">
                <a:solidFill>
                  <a:schemeClr val="tx1"/>
                </a:solidFill>
                <a:latin typeface="Cambria" panose="02040503050406030204" pitchFamily="18" charset="0"/>
              </a:rPr>
              <a:t>A fővárosi választási </a:t>
            </a:r>
            <a:r>
              <a:rPr lang="hu-HU" b="1" dirty="0">
                <a:solidFill>
                  <a:schemeClr val="tx1"/>
                </a:solidFill>
                <a:highlight>
                  <a:srgbClr val="FE5E00"/>
                </a:highlight>
                <a:latin typeface="Cambria" panose="02040503050406030204" pitchFamily="18" charset="0"/>
                <a:hlinkClick r:id="rId3"/>
              </a:rPr>
              <a:t>eredmények</a:t>
            </a:r>
            <a:r>
              <a:rPr lang="hu-HU" b="1" dirty="0">
                <a:solidFill>
                  <a:schemeClr val="tx1"/>
                </a:solidFill>
                <a:latin typeface="Cambria" panose="02040503050406030204" pitchFamily="18" charset="0"/>
              </a:rPr>
              <a:t> </a:t>
            </a:r>
            <a:r>
              <a:rPr lang="hu-HU" b="1" dirty="0" smtClean="0">
                <a:solidFill>
                  <a:schemeClr val="tx1"/>
                </a:solidFill>
                <a:latin typeface="Cambria" panose="02040503050406030204" pitchFamily="18" charset="0"/>
              </a:rPr>
              <a:t>2019-ben</a:t>
            </a:r>
            <a:endParaRPr lang="hu-HU" altLang="hu-HU" b="1" dirty="0">
              <a:solidFill>
                <a:schemeClr val="tx1"/>
              </a:solidFill>
              <a:highlight>
                <a:srgbClr val="FE5E00"/>
              </a:highlight>
              <a:latin typeface="Cambria" panose="02040503050406030204" pitchFamily="18" charset="0"/>
            </a:endParaRPr>
          </a:p>
        </p:txBody>
      </p:sp>
      <p:pic>
        <p:nvPicPr>
          <p:cNvPr id="2" name="Kép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7" t="6399" r="51512" b="7518"/>
          <a:stretch/>
        </p:blipFill>
        <p:spPr>
          <a:xfrm>
            <a:off x="337533" y="1909191"/>
            <a:ext cx="4111511" cy="5025180"/>
          </a:xfrm>
          <a:prstGeom prst="rect">
            <a:avLst/>
          </a:prstGeom>
        </p:spPr>
      </p:pic>
      <p:pic>
        <p:nvPicPr>
          <p:cNvPr id="3" name="Kép 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15" b="30594"/>
          <a:stretch/>
        </p:blipFill>
        <p:spPr>
          <a:xfrm>
            <a:off x="4659312" y="2027237"/>
            <a:ext cx="4648201" cy="3173240"/>
          </a:xfrm>
          <a:prstGeom prst="rect">
            <a:avLst/>
          </a:prstGeom>
        </p:spPr>
      </p:pic>
      <p:pic>
        <p:nvPicPr>
          <p:cNvPr id="4" name="Kép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04076" y="4522435"/>
            <a:ext cx="4132183" cy="3038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599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Arial"/>
        <a:ea typeface="Microsoft YaHei"/>
        <a:cs typeface=""/>
      </a:majorFont>
      <a:minorFont>
        <a:latin typeface="Arial"/>
        <a:ea typeface="Microsoft YaHe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ea typeface="Microsoft YaHei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ea typeface="Microsoft YaHei" charset="-122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37688</TotalTime>
  <Words>899</Words>
  <Application>Microsoft Office PowerPoint</Application>
  <PresentationFormat>Egyéni</PresentationFormat>
  <Paragraphs>191</Paragraphs>
  <Slides>28</Slides>
  <Notes>14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6</vt:i4>
      </vt:variant>
      <vt:variant>
        <vt:lpstr>Téma</vt:lpstr>
      </vt:variant>
      <vt:variant>
        <vt:i4>1</vt:i4>
      </vt:variant>
      <vt:variant>
        <vt:lpstr>Diacímek</vt:lpstr>
      </vt:variant>
      <vt:variant>
        <vt:i4>28</vt:i4>
      </vt:variant>
    </vt:vector>
  </HeadingPairs>
  <TitlesOfParts>
    <vt:vector size="35" baseType="lpstr">
      <vt:lpstr>Microsoft YaHei</vt:lpstr>
      <vt:lpstr>Arial</vt:lpstr>
      <vt:lpstr>Cambria</vt:lpstr>
      <vt:lpstr>Segoe UI</vt:lpstr>
      <vt:lpstr>Times New Roman</vt:lpstr>
      <vt:lpstr>Wingdings</vt:lpstr>
      <vt:lpstr>Office Theme</vt:lpstr>
      <vt:lpstr>A mai magyar demokrácia</vt:lpstr>
      <vt:lpstr>Alaptörvény – alkotmány (2011)</vt:lpstr>
      <vt:lpstr>Köztársasági elnök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Települési önkormányzat</vt:lpstr>
      <vt:lpstr>Törvényhozás - országgyűlés</vt:lpstr>
      <vt:lpstr>PowerPoint-bemutató</vt:lpstr>
      <vt:lpstr>Népszavazás</vt:lpstr>
      <vt:lpstr>PowerPoint-bemutató</vt:lpstr>
      <vt:lpstr>PowerPoint-bemutató</vt:lpstr>
      <vt:lpstr>Végrehajtó hatalom - kormány</vt:lpstr>
      <vt:lpstr>PowerPoint-bemutató</vt:lpstr>
      <vt:lpstr>PowerPoint-bemutató</vt:lpstr>
      <vt:lpstr>PowerPoint-bemutató</vt:lpstr>
      <vt:lpstr>Alapvető jogok biztosa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keywords/>
  <dc:description/>
  <cp:lastModifiedBy>Móni</cp:lastModifiedBy>
  <cp:revision>397</cp:revision>
  <cp:lastPrinted>1601-01-01T00:00:00Z</cp:lastPrinted>
  <dcterms:created xsi:type="dcterms:W3CDTF">2014-11-02T12:22:16Z</dcterms:created>
  <dcterms:modified xsi:type="dcterms:W3CDTF">2023-03-13T16:10:07Z</dcterms:modified>
</cp:coreProperties>
</file>